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4"/>
    <p:sldMasterId id="2147483733" r:id="rId5"/>
  </p:sldMasterIdLst>
  <p:notesMasterIdLst>
    <p:notesMasterId r:id="rId33"/>
  </p:notesMasterIdLst>
  <p:handoutMasterIdLst>
    <p:handoutMasterId r:id="rId34"/>
  </p:handoutMasterIdLst>
  <p:sldIdLst>
    <p:sldId id="256" r:id="rId6"/>
    <p:sldId id="295" r:id="rId7"/>
    <p:sldId id="297" r:id="rId8"/>
    <p:sldId id="298" r:id="rId9"/>
    <p:sldId id="299" r:id="rId10"/>
    <p:sldId id="300" r:id="rId11"/>
    <p:sldId id="303" r:id="rId12"/>
    <p:sldId id="304" r:id="rId13"/>
    <p:sldId id="302"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9" r:id="rId27"/>
    <p:sldId id="320" r:id="rId28"/>
    <p:sldId id="321" r:id="rId29"/>
    <p:sldId id="317" r:id="rId30"/>
    <p:sldId id="318" r:id="rId31"/>
    <p:sldId id="294"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316E"/>
    <a:srgbClr val="15326F"/>
    <a:srgbClr val="AC0030"/>
    <a:srgbClr val="00A5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p:cViewPr varScale="1">
        <p:scale>
          <a:sx n="66" d="100"/>
          <a:sy n="66" d="100"/>
        </p:scale>
        <p:origin x="1304" y="5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648" y="6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0993FA-130B-4AFC-9840-83DCB854646F}" type="slidenum">
              <a:rPr lang="en-US" smtClean="0"/>
              <a:t>‹#›</a:t>
            </a:fld>
            <a:endParaRPr lang="en-US" dirty="0"/>
          </a:p>
        </p:txBody>
      </p:sp>
    </p:spTree>
    <p:extLst>
      <p:ext uri="{BB962C8B-B14F-4D97-AF65-F5344CB8AC3E}">
        <p14:creationId xmlns:p14="http://schemas.microsoft.com/office/powerpoint/2010/main" val="371633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8EFAFA-1265-47B6-B416-D649E39D7807}" type="datetimeFigureOut">
              <a:rPr lang="en-US" smtClean="0"/>
              <a:t>12/9/2014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45DF17-8EA1-4A13-923F-E93D258A50FF}" type="slidenum">
              <a:rPr lang="en-US" smtClean="0"/>
              <a:t>‹#›</a:t>
            </a:fld>
            <a:endParaRPr lang="en-US" dirty="0"/>
          </a:p>
        </p:txBody>
      </p:sp>
    </p:spTree>
    <p:extLst>
      <p:ext uri="{BB962C8B-B14F-4D97-AF65-F5344CB8AC3E}">
        <p14:creationId xmlns:p14="http://schemas.microsoft.com/office/powerpoint/2010/main" val="1123067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fontAlgn="base">
              <a:spcBef>
                <a:spcPct val="0"/>
              </a:spcBef>
              <a:spcAft>
                <a:spcPct val="0"/>
              </a:spcAft>
              <a:defRPr>
                <a:solidFill>
                  <a:schemeClr val="tx1"/>
                </a:solidFill>
                <a:latin typeface="Calibri" panose="020F0502020204030204" pitchFamily="34" charset="0"/>
              </a:defRPr>
            </a:lvl6pPr>
            <a:lvl7pPr marL="3028264" indent="-232943" fontAlgn="base">
              <a:spcBef>
                <a:spcPct val="0"/>
              </a:spcBef>
              <a:spcAft>
                <a:spcPct val="0"/>
              </a:spcAft>
              <a:defRPr>
                <a:solidFill>
                  <a:schemeClr val="tx1"/>
                </a:solidFill>
                <a:latin typeface="Calibri" panose="020F0502020204030204" pitchFamily="34" charset="0"/>
              </a:defRPr>
            </a:lvl7pPr>
            <a:lvl8pPr marL="3494151" indent="-232943" fontAlgn="base">
              <a:spcBef>
                <a:spcPct val="0"/>
              </a:spcBef>
              <a:spcAft>
                <a:spcPct val="0"/>
              </a:spcAft>
              <a:defRPr>
                <a:solidFill>
                  <a:schemeClr val="tx1"/>
                </a:solidFill>
                <a:latin typeface="Calibri" panose="020F0502020204030204" pitchFamily="34" charset="0"/>
              </a:defRPr>
            </a:lvl8pPr>
            <a:lvl9pPr marL="3960038" indent="-232943" fontAlgn="base">
              <a:spcBef>
                <a:spcPct val="0"/>
              </a:spcBef>
              <a:spcAft>
                <a:spcPct val="0"/>
              </a:spcAft>
              <a:defRPr>
                <a:solidFill>
                  <a:schemeClr val="tx1"/>
                </a:solidFill>
                <a:latin typeface="Calibri" panose="020F0502020204030204" pitchFamily="34" charset="0"/>
              </a:defRPr>
            </a:lvl9pPr>
          </a:lstStyle>
          <a:p>
            <a:fld id="{57E3250A-8582-478B-BD7D-26ECC29C2AC5}" type="slidenum">
              <a:rPr lang="en-US" altLang="en-US"/>
              <a:pPr/>
              <a:t>4</a:t>
            </a:fld>
            <a:endParaRPr lang="en-US" altLang="en-US" dirty="0"/>
          </a:p>
        </p:txBody>
      </p:sp>
    </p:spTree>
    <p:extLst>
      <p:ext uri="{BB962C8B-B14F-4D97-AF65-F5344CB8AC3E}">
        <p14:creationId xmlns:p14="http://schemas.microsoft.com/office/powerpoint/2010/main" val="186289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45DF17-8EA1-4A13-923F-E93D258A50FF}" type="slidenum">
              <a:rPr lang="en-US" smtClean="0"/>
              <a:t>10</a:t>
            </a:fld>
            <a:endParaRPr lang="en-US" dirty="0"/>
          </a:p>
        </p:txBody>
      </p:sp>
    </p:spTree>
    <p:extLst>
      <p:ext uri="{BB962C8B-B14F-4D97-AF65-F5344CB8AC3E}">
        <p14:creationId xmlns:p14="http://schemas.microsoft.com/office/powerpoint/2010/main" val="73520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45DF17-8EA1-4A13-923F-E93D258A50FF}" type="slidenum">
              <a:rPr lang="en-US" smtClean="0"/>
              <a:t>25</a:t>
            </a:fld>
            <a:endParaRPr lang="en-US" dirty="0"/>
          </a:p>
        </p:txBody>
      </p:sp>
    </p:spTree>
    <p:extLst>
      <p:ext uri="{BB962C8B-B14F-4D97-AF65-F5344CB8AC3E}">
        <p14:creationId xmlns:p14="http://schemas.microsoft.com/office/powerpoint/2010/main" val="38655511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529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258283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5E5A5E2-D52C-4B87-95F6-34955CE7C62A}" type="datetime1">
              <a:rPr lang="en-US" smtClean="0"/>
              <a:t>12/9/2014</a:t>
            </a:fld>
            <a:endParaRPr lang="en-US" dirty="0"/>
          </a:p>
        </p:txBody>
      </p:sp>
      <p:sp>
        <p:nvSpPr>
          <p:cNvPr id="6" name="Slide Number Placeholder 5"/>
          <p:cNvSpPr>
            <a:spLocks noGrp="1"/>
          </p:cNvSpPr>
          <p:nvPr>
            <p:ph type="sldNum" sz="quarter" idx="12"/>
          </p:nvPr>
        </p:nvSpPr>
        <p:spPr/>
        <p:txBody>
          <a:bodyPr/>
          <a:lstStyle/>
          <a:p>
            <a:fld id="{16E3C587-24CE-5D43-AFDE-E0C92EF2696C}" type="slidenum">
              <a:rPr lang="en-US" smtClean="0"/>
              <a:t>‹#›</a:t>
            </a:fld>
            <a:endParaRPr lang="en-US" dirty="0"/>
          </a:p>
        </p:txBody>
      </p:sp>
      <p:sp>
        <p:nvSpPr>
          <p:cNvPr id="7" name="Round Same Side Corner Rectangle 6"/>
          <p:cNvSpPr/>
          <p:nvPr/>
        </p:nvSpPr>
        <p:spPr>
          <a:xfrm rot="5400000">
            <a:off x="1455883" y="3687819"/>
            <a:ext cx="914400" cy="3826166"/>
          </a:xfrm>
          <a:prstGeom prst="round2SameRect">
            <a:avLst>
              <a:gd name="adj1" fmla="val 19543"/>
              <a:gd name="adj2" fmla="val 0"/>
            </a:avLst>
          </a:prstGeom>
          <a:solidFill>
            <a:srgbClr val="15316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17359" y="5172277"/>
            <a:ext cx="4762500" cy="857250"/>
          </a:xfrm>
          <a:prstGeom prst="rect">
            <a:avLst/>
          </a:prstGeom>
        </p:spPr>
      </p:pic>
    </p:spTree>
    <p:extLst>
      <p:ext uri="{BB962C8B-B14F-4D97-AF65-F5344CB8AC3E}">
        <p14:creationId xmlns:p14="http://schemas.microsoft.com/office/powerpoint/2010/main" val="35913575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B917E-DBA4-442B-A5E2-0A2A009EABBB}" type="datetime1">
              <a:rPr lang="en-US" smtClean="0"/>
              <a:t>12/9/2014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170857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B3D4BB-60F1-443A-89DB-2447554E6A49}" type="datetime1">
              <a:rPr lang="en-US" smtClean="0"/>
              <a:t>12/9/2014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198991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ustom Layout">
    <p:bg>
      <p:bgPr>
        <a:solidFill>
          <a:schemeClr val="accent1">
            <a:alpha val="71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90750" y="3124200"/>
            <a:ext cx="4762500" cy="609600"/>
          </a:xfrm>
          <a:prstGeom prst="rect">
            <a:avLst/>
          </a:prstGeom>
          <a:effectLst>
            <a:glow>
              <a:schemeClr val="accent1">
                <a:alpha val="40000"/>
              </a:schemeClr>
            </a:glow>
            <a:reflection blurRad="12700" stA="45000" endPos="75000" dist="88900" dir="5400000" sy="-100000" algn="bl" rotWithShape="0"/>
          </a:effectLst>
        </p:spPr>
      </p:pic>
    </p:spTree>
    <p:extLst>
      <p:ext uri="{BB962C8B-B14F-4D97-AF65-F5344CB8AC3E}">
        <p14:creationId xmlns:p14="http://schemas.microsoft.com/office/powerpoint/2010/main" val="2160671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5295"/>
            <a:ext cx="7772400" cy="1470025"/>
          </a:xfrm>
        </p:spPr>
        <p:txBody>
          <a:bodyPr/>
          <a:lstStyle>
            <a:lvl1pPr>
              <a:defRPr baseline="0"/>
            </a:lvl1pPr>
          </a:lstStyle>
          <a:p>
            <a:r>
              <a:rPr lang="en-US" smtClean="0"/>
              <a:t>Click to edit Master title style</a:t>
            </a:r>
            <a:endParaRPr lang="en-US" dirty="0"/>
          </a:p>
        </p:txBody>
      </p:sp>
      <p:sp>
        <p:nvSpPr>
          <p:cNvPr id="3" name="Subtitle 2"/>
          <p:cNvSpPr>
            <a:spLocks noGrp="1"/>
          </p:cNvSpPr>
          <p:nvPr>
            <p:ph type="subTitle" idx="1"/>
          </p:nvPr>
        </p:nvSpPr>
        <p:spPr>
          <a:xfrm>
            <a:off x="1371600" y="2582832"/>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BFF51C-BB55-4D7E-9149-0513B48EE9C2}" type="datetime1">
              <a:rPr lang="en-US" smtClean="0">
                <a:solidFill>
                  <a:prstClr val="black">
                    <a:tint val="75000"/>
                  </a:prstClr>
                </a:solidFill>
              </a:rPr>
              <a:pPr/>
              <a:t>12/9/2014</a:t>
            </a:fld>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16E3C587-24CE-5D43-AFDE-E0C92EF2696C}" type="slidenum">
              <a:rPr lang="en-US" smtClean="0">
                <a:solidFill>
                  <a:prstClr val="black">
                    <a:tint val="75000"/>
                  </a:prstClr>
                </a:solidFill>
              </a:rPr>
              <a:pPr/>
              <a:t>‹#›</a:t>
            </a:fld>
            <a:endParaRPr lang="en-US" dirty="0">
              <a:solidFill>
                <a:prstClr val="black">
                  <a:tint val="75000"/>
                </a:prstClr>
              </a:solidFill>
            </a:endParaRPr>
          </a:p>
        </p:txBody>
      </p:sp>
      <p:sp>
        <p:nvSpPr>
          <p:cNvPr id="7" name="Round Same Side Corner Rectangle 6"/>
          <p:cNvSpPr/>
          <p:nvPr/>
        </p:nvSpPr>
        <p:spPr>
          <a:xfrm rot="5400000">
            <a:off x="1455883" y="3687819"/>
            <a:ext cx="914400" cy="3826166"/>
          </a:xfrm>
          <a:prstGeom prst="round2SameRect">
            <a:avLst>
              <a:gd name="adj1" fmla="val 19543"/>
              <a:gd name="adj2" fmla="val 0"/>
            </a:avLst>
          </a:prstGeom>
          <a:solidFill>
            <a:srgbClr val="15316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74934" y="5229427"/>
            <a:ext cx="5010150" cy="742950"/>
          </a:xfrm>
          <a:prstGeom prst="rect">
            <a:avLst/>
          </a:prstGeom>
        </p:spPr>
      </p:pic>
    </p:spTree>
    <p:extLst>
      <p:ext uri="{BB962C8B-B14F-4D97-AF65-F5344CB8AC3E}">
        <p14:creationId xmlns:p14="http://schemas.microsoft.com/office/powerpoint/2010/main" val="41252652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5316E"/>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4400"/>
            </a:lvl1pPr>
            <a:lvl2pPr>
              <a:defRPr sz="4000"/>
            </a:lvl2pPr>
            <a:lvl3pPr>
              <a:defRPr sz="3600"/>
            </a:lvl3pPr>
            <a:lvl4pPr>
              <a:defRPr sz="3200"/>
            </a:lvl4pPr>
            <a:lvl5pPr>
              <a:defRPr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636E0F2-310D-440D-9873-61AE79A836E5}" type="datetime1">
              <a:rPr lang="en-US" smtClean="0">
                <a:solidFill>
                  <a:prstClr val="black">
                    <a:tint val="75000"/>
                  </a:prstClr>
                </a:solidFill>
              </a:rPr>
              <a:pPr/>
              <a:t>12/9/2014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983343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60994"/>
            <a:ext cx="7772400" cy="1362075"/>
          </a:xfrm>
        </p:spPr>
        <p:txBody>
          <a:bodyPr anchor="t"/>
          <a:lstStyle>
            <a:lvl1pPr algn="l">
              <a:defRPr sz="4000" b="1" cap="all">
                <a:solidFill>
                  <a:srgbClr val="132E6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1760807"/>
            <a:ext cx="7772400" cy="1500187"/>
          </a:xfrm>
        </p:spPr>
        <p:txBody>
          <a:bodyPr anchor="b">
            <a:normAutofit/>
          </a:bodyPr>
          <a:lstStyle>
            <a:lvl1pPr marL="0" indent="0">
              <a:buNone/>
              <a:defRPr sz="4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BFFDA51-230C-437C-8215-EC98485CFB9F}" type="datetime1">
              <a:rPr lang="en-US" smtClean="0">
                <a:solidFill>
                  <a:prstClr val="black">
                    <a:tint val="75000"/>
                  </a:prstClr>
                </a:solidFill>
              </a:rPr>
              <a:pPr/>
              <a:t>12/9/2014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
        <p:nvSpPr>
          <p:cNvPr id="4" name="TextBox 3"/>
          <p:cNvSpPr txBox="1"/>
          <p:nvPr/>
        </p:nvSpPr>
        <p:spPr>
          <a:xfrm>
            <a:off x="3890818" y="2597727"/>
            <a:ext cx="184666" cy="369332"/>
          </a:xfrm>
          <a:prstGeom prst="rect">
            <a:avLst/>
          </a:prstGeom>
          <a:noFill/>
        </p:spPr>
        <p:txBody>
          <a:bodyPr wrap="none" rtlCol="0">
            <a:spAutoFit/>
          </a:bodyPr>
          <a:lstStyle/>
          <a:p>
            <a:endParaRPr lang="en-US" dirty="0">
              <a:solidFill>
                <a:prstClr val="black"/>
              </a:solidFill>
            </a:endParaRPr>
          </a:p>
        </p:txBody>
      </p:sp>
    </p:spTree>
    <p:extLst>
      <p:ext uri="{BB962C8B-B14F-4D97-AF65-F5344CB8AC3E}">
        <p14:creationId xmlns:p14="http://schemas.microsoft.com/office/powerpoint/2010/main" val="28383081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4504E5-8732-4E7E-B5C6-0DE231CD0BC9}" type="datetime1">
              <a:rPr lang="en-US" smtClean="0">
                <a:solidFill>
                  <a:prstClr val="black">
                    <a:tint val="75000"/>
                  </a:prstClr>
                </a:solidFill>
              </a:rPr>
              <a:pPr/>
              <a:t>12/9/2014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13370965"/>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2B27D3-1357-457C-B277-2AA1E612BA30}" type="datetime1">
              <a:rPr lang="en-US" smtClean="0">
                <a:solidFill>
                  <a:prstClr val="black">
                    <a:tint val="75000"/>
                  </a:prstClr>
                </a:solidFill>
              </a:rPr>
              <a:pPr/>
              <a:t>12/9/2014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116771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387ACD-BA24-4771-877E-E6B4CB1EC868}" type="datetime1">
              <a:rPr lang="en-US" smtClean="0">
                <a:solidFill>
                  <a:prstClr val="black">
                    <a:tint val="75000"/>
                  </a:prstClr>
                </a:solidFill>
              </a:rPr>
              <a:pPr/>
              <a:t>12/9/2014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2558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491494-614E-4D72-93C8-C0030FC4C909}" type="datetime1">
              <a:rPr lang="en-US" smtClean="0">
                <a:solidFill>
                  <a:prstClr val="black">
                    <a:tint val="75000"/>
                  </a:prstClr>
                </a:solidFill>
              </a:rPr>
              <a:pPr/>
              <a:t>12/9/2014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271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5316E"/>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031EBB-EF86-4C42-A3E3-68FABFCB25E2}" type="datetime1">
              <a:rPr lang="en-US" smtClean="0"/>
              <a:t>12/9/2014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397894666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9A706F-48CE-4D68-BC02-C63003346DC1}" type="datetime1">
              <a:rPr lang="en-US" smtClean="0">
                <a:solidFill>
                  <a:prstClr val="black">
                    <a:tint val="75000"/>
                  </a:prstClr>
                </a:solidFill>
              </a:rPr>
              <a:pPr/>
              <a:t>12/9/2014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71263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36D9B9-4F06-4046-BD3B-AFE99DF459EE}" type="datetime1">
              <a:rPr lang="en-US" smtClean="0">
                <a:solidFill>
                  <a:prstClr val="black">
                    <a:tint val="75000"/>
                  </a:prstClr>
                </a:solidFill>
              </a:rPr>
              <a:pPr/>
              <a:t>12/9/2014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90750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34D95-F5AA-431C-9219-E2DFE9B0C4C0}" type="datetime1">
              <a:rPr lang="en-US" smtClean="0">
                <a:solidFill>
                  <a:prstClr val="black">
                    <a:tint val="75000"/>
                  </a:prstClr>
                </a:solidFill>
              </a:rPr>
              <a:pPr/>
              <a:t>12/9/2014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34003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8F51A3-048F-4E10-9C27-EB8E928B99C3}" type="datetime1">
              <a:rPr lang="en-US" smtClean="0">
                <a:solidFill>
                  <a:prstClr val="black">
                    <a:tint val="75000"/>
                  </a:prstClr>
                </a:solidFill>
              </a:rPr>
              <a:pPr/>
              <a:t>12/9/2014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FD88146-9CDA-4767-8094-54A0043F027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8305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Custom Layout">
    <p:bg>
      <p:bgPr>
        <a:solidFill>
          <a:schemeClr val="bg1">
            <a:lumMod val="8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6925" y="3057525"/>
            <a:ext cx="5010150" cy="742950"/>
          </a:xfrm>
          <a:prstGeom prst="rect">
            <a:avLst/>
          </a:prstGeom>
          <a:effectLst>
            <a:reflection blurRad="6350" stA="50000" endA="300" endPos="55000" dir="5400000" sy="-100000" algn="bl" rotWithShape="0"/>
          </a:effectLst>
        </p:spPr>
      </p:pic>
    </p:spTree>
    <p:extLst>
      <p:ext uri="{BB962C8B-B14F-4D97-AF65-F5344CB8AC3E}">
        <p14:creationId xmlns:p14="http://schemas.microsoft.com/office/powerpoint/2010/main" val="9889673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994819"/>
            <a:ext cx="8229600" cy="868363"/>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E8EA0C20-C23B-EC45-AFCE-E5370929061F}" type="slidenum">
              <a:rPr lang="en-US" smtClean="0">
                <a:solidFill>
                  <a:prstClr val="black">
                    <a:tint val="75000"/>
                  </a:prstClr>
                </a:solidFill>
              </a:rPr>
              <a:pPr>
                <a:defRPr/>
              </a:pPr>
              <a:t>‹#›</a:t>
            </a:fld>
            <a:endParaRPr lang="fr-FR" dirty="0">
              <a:solidFill>
                <a:prstClr val="black">
                  <a:tint val="75000"/>
                </a:prstClr>
              </a:solidFill>
            </a:endParaRPr>
          </a:p>
        </p:txBody>
      </p:sp>
    </p:spTree>
    <p:extLst>
      <p:ext uri="{BB962C8B-B14F-4D97-AF65-F5344CB8AC3E}">
        <p14:creationId xmlns:p14="http://schemas.microsoft.com/office/powerpoint/2010/main" val="330778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60994"/>
            <a:ext cx="7772400" cy="1362075"/>
          </a:xfrm>
        </p:spPr>
        <p:txBody>
          <a:bodyPr anchor="t"/>
          <a:lstStyle>
            <a:lvl1pPr algn="l">
              <a:defRPr sz="4000" b="1" cap="all">
                <a:solidFill>
                  <a:srgbClr val="15316E"/>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1760807"/>
            <a:ext cx="7772400" cy="1500187"/>
          </a:xfrm>
        </p:spPr>
        <p:txBody>
          <a:bodyPr anchor="b">
            <a:normAutofit/>
          </a:bodyPr>
          <a:lstStyle>
            <a:lvl1pPr marL="0" indent="0">
              <a:buNone/>
              <a:defRPr sz="4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EE878B2-EA7A-417D-B0D6-CDBB353150CF}" type="datetime1">
              <a:rPr lang="en-US" smtClean="0"/>
              <a:t>12/9/2014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D88146-9CDA-4767-8094-54A0043F0278}" type="slidenum">
              <a:rPr lang="en-US" smtClean="0"/>
              <a:t>‹#›</a:t>
            </a:fld>
            <a:endParaRPr lang="en-US" dirty="0"/>
          </a:p>
        </p:txBody>
      </p:sp>
      <p:sp>
        <p:nvSpPr>
          <p:cNvPr id="4" name="TextBox 3"/>
          <p:cNvSpPr txBox="1"/>
          <p:nvPr/>
        </p:nvSpPr>
        <p:spPr>
          <a:xfrm>
            <a:off x="3890818" y="259772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354087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4EAEB-A888-4031-A8DB-F4270A29BC81}" type="datetime1">
              <a:rPr lang="en-US" smtClean="0"/>
              <a:t>12/9/2014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17987743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6D22A6-ED1B-4B0B-9EE8-044FED15AEA1}" type="datetime1">
              <a:rPr lang="en-US" smtClean="0"/>
              <a:t>12/9/2014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993895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1A63BF-4AAF-4DF9-914B-A981D468F722}" type="datetime1">
              <a:rPr lang="en-US" smtClean="0"/>
              <a:t>12/9/2014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37257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028ED-C66C-4A92-8CD3-F1AEEEDDE846}" type="datetime1">
              <a:rPr lang="en-US" smtClean="0"/>
              <a:t>12/9/2014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97838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588F3A-64E5-4784-B4B6-24FD203D3D96}" type="datetime1">
              <a:rPr lang="en-US" smtClean="0"/>
              <a:t>12/9/2014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315558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667D7-EDCA-4D39-96C6-51698AADA399}" type="datetime1">
              <a:rPr lang="en-US" smtClean="0"/>
              <a:t>12/9/2014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88146-9CDA-4767-8094-54A0043F0278}" type="slidenum">
              <a:rPr lang="en-US" smtClean="0"/>
              <a:t>‹#›</a:t>
            </a:fld>
            <a:endParaRPr lang="en-US" dirty="0"/>
          </a:p>
        </p:txBody>
      </p:sp>
    </p:spTree>
    <p:extLst>
      <p:ext uri="{BB962C8B-B14F-4D97-AF65-F5344CB8AC3E}">
        <p14:creationId xmlns:p14="http://schemas.microsoft.com/office/powerpoint/2010/main" val="351937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NUL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NUL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smtClean="0"/>
              <a:t>Fifth level</a:t>
            </a:r>
            <a:endParaRPr lang="en-US" dirty="0"/>
          </a:p>
        </p:txBody>
      </p:sp>
      <p:sp>
        <p:nvSpPr>
          <p:cNvPr id="4" name="Date Placeholder 3"/>
          <p:cNvSpPr>
            <a:spLocks noGrp="1"/>
          </p:cNvSpPr>
          <p:nvPr>
            <p:ph type="dt" sz="half" idx="2"/>
          </p:nvPr>
        </p:nvSpPr>
        <p:spPr>
          <a:xfrm>
            <a:off x="7010400" y="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DFF11-F003-41F8-BBFE-852DF9A905D9}" type="datetime1">
              <a:rPr lang="en-US" smtClean="0"/>
              <a:t>12/9/2014</a:t>
            </a:fld>
            <a:endParaRPr lang="en-US" dirty="0"/>
          </a:p>
        </p:txBody>
      </p:sp>
      <p:sp>
        <p:nvSpPr>
          <p:cNvPr id="5" name="Footer Placeholder 4"/>
          <p:cNvSpPr>
            <a:spLocks noGrp="1"/>
          </p:cNvSpPr>
          <p:nvPr>
            <p:ph type="ftr" sz="quarter" idx="3"/>
          </p:nvPr>
        </p:nvSpPr>
        <p:spPr>
          <a:xfrm>
            <a:off x="0" y="1774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888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3C587-24CE-5D43-AFDE-E0C92EF2696C}" type="slidenum">
              <a:rPr lang="en-US" smtClean="0"/>
              <a:t>‹#›</a:t>
            </a:fld>
            <a:endParaRPr lang="en-US" dirty="0"/>
          </a:p>
        </p:txBody>
      </p:sp>
      <p:sp>
        <p:nvSpPr>
          <p:cNvPr id="9" name="TextBox 8"/>
          <p:cNvSpPr txBox="1"/>
          <p:nvPr/>
        </p:nvSpPr>
        <p:spPr>
          <a:xfrm>
            <a:off x="3966836" y="6310609"/>
            <a:ext cx="1883850" cy="461665"/>
          </a:xfrm>
          <a:prstGeom prst="rect">
            <a:avLst/>
          </a:prstGeom>
          <a:noFill/>
        </p:spPr>
        <p:txBody>
          <a:bodyPr wrap="none" rtlCol="0">
            <a:spAutoFit/>
          </a:bodyPr>
          <a:lstStyle/>
          <a:p>
            <a:pPr algn="ctr"/>
            <a:r>
              <a:rPr lang="en-US" sz="1200" dirty="0" smtClean="0">
                <a:solidFill>
                  <a:srgbClr val="15316E"/>
                </a:solidFill>
                <a:latin typeface="Telegrafico"/>
                <a:cs typeface="Telegrafico"/>
              </a:rPr>
              <a:t>+1.202.765.1800</a:t>
            </a:r>
          </a:p>
          <a:p>
            <a:pPr algn="ctr"/>
            <a:r>
              <a:rPr lang="en-US" sz="1200" dirty="0" smtClean="0">
                <a:solidFill>
                  <a:srgbClr val="15316E"/>
                </a:solidFill>
                <a:latin typeface="Telegrafico"/>
                <a:cs typeface="Telegrafico"/>
              </a:rPr>
              <a:t>info@usfoodimports.com</a:t>
            </a:r>
            <a:endParaRPr lang="en-US" sz="1200" dirty="0">
              <a:solidFill>
                <a:srgbClr val="15316E"/>
              </a:solidFill>
              <a:latin typeface="Telegrafico"/>
              <a:cs typeface="Telegrafico"/>
            </a:endParaRPr>
          </a:p>
        </p:txBody>
      </p:sp>
      <p:cxnSp>
        <p:nvCxnSpPr>
          <p:cNvPr id="11" name="Straight Connector 10"/>
          <p:cNvCxnSpPr/>
          <p:nvPr/>
        </p:nvCxnSpPr>
        <p:spPr>
          <a:xfrm>
            <a:off x="0" y="6139517"/>
            <a:ext cx="9144000" cy="0"/>
          </a:xfrm>
          <a:prstGeom prst="line">
            <a:avLst/>
          </a:prstGeom>
          <a:ln>
            <a:solidFill>
              <a:srgbClr val="004080">
                <a:alpha val="60000"/>
              </a:srgbClr>
            </a:solidFill>
          </a:ln>
          <a:effectLst>
            <a:outerShdw blurRad="40005" dist="19939" dir="4680000" algn="tl"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200" y="6247652"/>
            <a:ext cx="3264321" cy="587578"/>
          </a:xfrm>
          <a:prstGeom prst="rect">
            <a:avLst/>
          </a:prstGeom>
        </p:spPr>
      </p:pic>
    </p:spTree>
    <p:extLst>
      <p:ext uri="{BB962C8B-B14F-4D97-AF65-F5344CB8AC3E}">
        <p14:creationId xmlns:p14="http://schemas.microsoft.com/office/powerpoint/2010/main" val="19901201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rgbClr val="15326F"/>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010400" y="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DFF11-F003-41F8-BBFE-852DF9A905D9}" type="datetime1">
              <a:rPr lang="en-US" smtClean="0">
                <a:solidFill>
                  <a:prstClr val="black">
                    <a:tint val="75000"/>
                  </a:prstClr>
                </a:solidFill>
              </a:rPr>
              <a:pPr/>
              <a:t>12/9/2014</a:t>
            </a:fld>
            <a:endParaRPr lang="en-US" dirty="0">
              <a:solidFill>
                <a:prstClr val="black">
                  <a:tint val="75000"/>
                </a:prstClr>
              </a:solidFill>
            </a:endParaRPr>
          </a:p>
        </p:txBody>
      </p:sp>
      <p:sp>
        <p:nvSpPr>
          <p:cNvPr id="5" name="Footer Placeholder 4"/>
          <p:cNvSpPr>
            <a:spLocks noGrp="1"/>
          </p:cNvSpPr>
          <p:nvPr>
            <p:ph type="ftr" sz="quarter" idx="3"/>
          </p:nvPr>
        </p:nvSpPr>
        <p:spPr>
          <a:xfrm>
            <a:off x="0" y="1774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888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3C587-24CE-5D43-AFDE-E0C92EF2696C}" type="slidenum">
              <a:rPr lang="en-US" smtClean="0">
                <a:solidFill>
                  <a:prstClr val="black">
                    <a:tint val="75000"/>
                  </a:prstClr>
                </a:solidFill>
              </a:rPr>
              <a:pPr/>
              <a:t>‹#›</a:t>
            </a:fld>
            <a:endParaRPr lang="en-US" dirty="0">
              <a:solidFill>
                <a:prstClr val="black">
                  <a:tint val="75000"/>
                </a:prstClr>
              </a:solidFill>
            </a:endParaRPr>
          </a:p>
        </p:txBody>
      </p:sp>
      <p:sp>
        <p:nvSpPr>
          <p:cNvPr id="9" name="TextBox 8"/>
          <p:cNvSpPr txBox="1"/>
          <p:nvPr/>
        </p:nvSpPr>
        <p:spPr>
          <a:xfrm>
            <a:off x="3999892" y="6310609"/>
            <a:ext cx="1817742" cy="461665"/>
          </a:xfrm>
          <a:prstGeom prst="rect">
            <a:avLst/>
          </a:prstGeom>
          <a:noFill/>
        </p:spPr>
        <p:txBody>
          <a:bodyPr wrap="none" rtlCol="0">
            <a:spAutoFit/>
          </a:bodyPr>
          <a:lstStyle/>
          <a:p>
            <a:pPr algn="ctr"/>
            <a:r>
              <a:rPr lang="en-US" sz="1200" dirty="0" smtClean="0">
                <a:solidFill>
                  <a:srgbClr val="15316E"/>
                </a:solidFill>
                <a:cs typeface="Telegrafico"/>
              </a:rPr>
              <a:t>+1.202.765.1800</a:t>
            </a:r>
          </a:p>
          <a:p>
            <a:pPr algn="ctr"/>
            <a:r>
              <a:rPr lang="en-US" sz="1200" dirty="0" smtClean="0">
                <a:solidFill>
                  <a:srgbClr val="15316E"/>
                </a:solidFill>
                <a:cs typeface="Telegrafico"/>
              </a:rPr>
              <a:t>info@usfoodimports.com</a:t>
            </a:r>
            <a:r>
              <a:rPr lang="en-US" sz="1200" dirty="0" smtClean="0">
                <a:solidFill>
                  <a:srgbClr val="15316E"/>
                </a:solidFill>
                <a:latin typeface="Telegrafico"/>
                <a:cs typeface="Telegrafico"/>
              </a:rPr>
              <a:t> </a:t>
            </a:r>
            <a:endParaRPr lang="en-US" sz="1200" dirty="0">
              <a:solidFill>
                <a:srgbClr val="15316E"/>
              </a:solidFill>
              <a:latin typeface="Telegrafico"/>
              <a:cs typeface="Telegrafico"/>
            </a:endParaRPr>
          </a:p>
        </p:txBody>
      </p:sp>
      <p:cxnSp>
        <p:nvCxnSpPr>
          <p:cNvPr id="11" name="Straight Connector 10"/>
          <p:cNvCxnSpPr/>
          <p:nvPr/>
        </p:nvCxnSpPr>
        <p:spPr>
          <a:xfrm>
            <a:off x="0" y="6139517"/>
            <a:ext cx="9144000" cy="0"/>
          </a:xfrm>
          <a:prstGeom prst="line">
            <a:avLst/>
          </a:prstGeom>
          <a:ln>
            <a:solidFill>
              <a:srgbClr val="004080">
                <a:alpha val="60000"/>
              </a:srgbClr>
            </a:solidFill>
          </a:ln>
          <a:effectLst>
            <a:outerShdw blurRad="40005" dist="19939" dir="4680000" algn="tl"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90525" y="6315954"/>
            <a:ext cx="2505075" cy="371475"/>
          </a:xfrm>
          <a:prstGeom prst="rect">
            <a:avLst/>
          </a:prstGeom>
        </p:spPr>
      </p:pic>
    </p:spTree>
    <p:extLst>
      <p:ext uri="{BB962C8B-B14F-4D97-AF65-F5344CB8AC3E}">
        <p14:creationId xmlns:p14="http://schemas.microsoft.com/office/powerpoint/2010/main" val="73751537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rgbClr val="15316E"/>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hyperlink" Target="mailto:elieberman@usfoodimport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liebermanpllc.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066800"/>
            <a:ext cx="7772400" cy="1470025"/>
          </a:xfrm>
        </p:spPr>
        <p:txBody>
          <a:bodyPr>
            <a:normAutofit fontScale="90000"/>
          </a:bodyPr>
          <a:lstStyle/>
          <a:p>
            <a:r>
              <a:rPr lang="en-US" dirty="0" smtClean="0"/>
              <a:t>Exporting Food to the United States: What You Need to Know</a:t>
            </a:r>
            <a:endParaRPr lang="en-US" dirty="0"/>
          </a:p>
        </p:txBody>
      </p:sp>
      <p:sp>
        <p:nvSpPr>
          <p:cNvPr id="3" name="Subtitle 2"/>
          <p:cNvSpPr>
            <a:spLocks noGrp="1"/>
          </p:cNvSpPr>
          <p:nvPr>
            <p:ph type="subTitle" idx="1"/>
          </p:nvPr>
        </p:nvSpPr>
        <p:spPr>
          <a:xfrm>
            <a:off x="1371600" y="3124200"/>
            <a:ext cx="6400800" cy="1752600"/>
          </a:xfrm>
        </p:spPr>
        <p:txBody>
          <a:bodyPr>
            <a:normAutofit fontScale="92500" lnSpcReduction="20000"/>
          </a:bodyPr>
          <a:lstStyle/>
          <a:p>
            <a:r>
              <a:rPr lang="en-US" dirty="0" smtClean="0"/>
              <a:t>Prepared for Panhellenic Exporters Association Conference</a:t>
            </a:r>
          </a:p>
          <a:p>
            <a:r>
              <a:rPr lang="en-US" dirty="0" smtClean="0"/>
              <a:t>December 9, 2014</a:t>
            </a:r>
          </a:p>
          <a:p>
            <a:r>
              <a:rPr lang="en-US" dirty="0" smtClean="0"/>
              <a:t>Erik R. Lieberman</a:t>
            </a:r>
          </a:p>
        </p:txBody>
      </p:sp>
    </p:spTree>
    <p:extLst>
      <p:ext uri="{BB962C8B-B14F-4D97-AF65-F5344CB8AC3E}">
        <p14:creationId xmlns:p14="http://schemas.microsoft.com/office/powerpoint/2010/main" val="3001292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rtlCol="0">
            <a:normAutofit fontScale="90000"/>
          </a:bodyPr>
          <a:lstStyle/>
          <a:p>
            <a:pPr eaLnBrk="1" fontAlgn="auto" hangingPunct="1">
              <a:spcAft>
                <a:spcPts val="0"/>
              </a:spcAft>
              <a:defRPr/>
            </a:pPr>
            <a:r>
              <a:rPr lang="en-US" sz="4000" dirty="0" smtClean="0"/>
              <a:t>New Regulations</a:t>
            </a:r>
            <a:br>
              <a:rPr lang="en-US" sz="4000" dirty="0" smtClean="0"/>
            </a:br>
            <a:r>
              <a:rPr lang="en-US" sz="4000" dirty="0" smtClean="0"/>
              <a:t>Food Exporters to U.S Must Know</a:t>
            </a:r>
          </a:p>
        </p:txBody>
      </p:sp>
      <p:sp>
        <p:nvSpPr>
          <p:cNvPr id="39939" name="Content Placeholder 2"/>
          <p:cNvSpPr>
            <a:spLocks noGrp="1"/>
          </p:cNvSpPr>
          <p:nvPr>
            <p:ph idx="1"/>
          </p:nvPr>
        </p:nvSpPr>
        <p:spPr/>
        <p:txBody>
          <a:bodyPr>
            <a:normAutofit fontScale="92500"/>
          </a:bodyPr>
          <a:lstStyle/>
          <a:p>
            <a:pPr eaLnBrk="1" hangingPunct="1"/>
            <a:r>
              <a:rPr lang="en-US" dirty="0" smtClean="0">
                <a:latin typeface="Arial" charset="0"/>
                <a:cs typeface="Arial" charset="0"/>
              </a:rPr>
              <a:t>Foreign Supplier Verification Program (FSVP)</a:t>
            </a:r>
          </a:p>
          <a:p>
            <a:pPr eaLnBrk="1" hangingPunct="1"/>
            <a:r>
              <a:rPr lang="en-US" dirty="0" smtClean="0">
                <a:latin typeface="Arial" charset="0"/>
                <a:cs typeface="Arial" charset="0"/>
              </a:rPr>
              <a:t>Accreditation of Third-Party Auditors</a:t>
            </a:r>
          </a:p>
          <a:p>
            <a:pPr eaLnBrk="1" hangingPunct="1"/>
            <a:r>
              <a:rPr lang="en-US" dirty="0" smtClean="0">
                <a:latin typeface="Arial" charset="0"/>
                <a:cs typeface="Arial" charset="0"/>
              </a:rPr>
              <a:t>Preventive Controls for Food for Humans (and Animals)</a:t>
            </a:r>
          </a:p>
          <a:p>
            <a:pPr eaLnBrk="1" hangingPunct="1"/>
            <a:r>
              <a:rPr lang="en-US" dirty="0" smtClean="0">
                <a:latin typeface="Arial" charset="0"/>
                <a:cs typeface="Arial" charset="0"/>
              </a:rPr>
              <a:t>Produce Safety</a:t>
            </a:r>
          </a:p>
          <a:p>
            <a:pPr eaLnBrk="1" hangingPunct="1"/>
            <a:r>
              <a:rPr lang="en-US" dirty="0" smtClean="0">
                <a:latin typeface="Arial" charset="0"/>
                <a:cs typeface="Arial" charset="0"/>
              </a:rPr>
              <a:t>Food Defense</a:t>
            </a:r>
          </a:p>
          <a:p>
            <a:pPr eaLnBrk="1" hangingPunct="1"/>
            <a:r>
              <a:rPr lang="en-US" dirty="0" smtClean="0">
                <a:latin typeface="Arial" charset="0"/>
                <a:cs typeface="Arial" charset="0"/>
              </a:rPr>
              <a:t>Sanitary Food Transportation Act (certain exporters)</a:t>
            </a:r>
          </a:p>
          <a:p>
            <a:pPr eaLnBrk="1" hangingPunct="1"/>
            <a:endParaRPr lang="en-US" dirty="0" smtClean="0">
              <a:latin typeface="Arial" charset="0"/>
              <a:cs typeface="Arial" charset="0"/>
            </a:endParaRPr>
          </a:p>
        </p:txBody>
      </p:sp>
      <p:sp>
        <p:nvSpPr>
          <p:cNvPr id="2" name="Slide Number Placeholder 1"/>
          <p:cNvSpPr>
            <a:spLocks noGrp="1"/>
          </p:cNvSpPr>
          <p:nvPr>
            <p:ph type="sldNum" sz="quarter" idx="12"/>
          </p:nvPr>
        </p:nvSpPr>
        <p:spPr/>
        <p:txBody>
          <a:bodyPr/>
          <a:lstStyle/>
          <a:p>
            <a:fld id="{EFD88146-9CDA-4767-8094-54A0043F0278}" type="slidenum">
              <a:rPr lang="en-US" smtClean="0"/>
              <a:t>10</a:t>
            </a:fld>
            <a:endParaRPr lang="en-US" dirty="0"/>
          </a:p>
        </p:txBody>
      </p:sp>
    </p:spTree>
    <p:extLst>
      <p:ext uri="{BB962C8B-B14F-4D97-AF65-F5344CB8AC3E}">
        <p14:creationId xmlns:p14="http://schemas.microsoft.com/office/powerpoint/2010/main" val="1223518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Preventive </a:t>
            </a:r>
            <a:r>
              <a:rPr lang="en-US" dirty="0" smtClean="0"/>
              <a:t>Controls for Human Food Summary</a:t>
            </a:r>
            <a:endParaRPr lang="en-US" dirty="0"/>
          </a:p>
        </p:txBody>
      </p:sp>
      <p:sp>
        <p:nvSpPr>
          <p:cNvPr id="3" name="Content Placeholder 2"/>
          <p:cNvSpPr>
            <a:spLocks noGrp="1"/>
          </p:cNvSpPr>
          <p:nvPr>
            <p:ph idx="1"/>
          </p:nvPr>
        </p:nvSpPr>
        <p:spPr/>
        <p:txBody>
          <a:bodyPr rtlCol="0">
            <a:normAutofit lnSpcReduction="10000"/>
          </a:bodyPr>
          <a:lstStyle/>
          <a:p>
            <a:pPr fontAlgn="auto">
              <a:spcAft>
                <a:spcPts val="0"/>
              </a:spcAft>
              <a:defRPr/>
            </a:pPr>
            <a:r>
              <a:rPr lang="en-US" dirty="0" smtClean="0"/>
              <a:t>Applies to U.S. and foreign facilities (that process, pack and hold food for consumption in U.S.)</a:t>
            </a:r>
          </a:p>
          <a:p>
            <a:pPr fontAlgn="auto">
              <a:spcAft>
                <a:spcPts val="0"/>
              </a:spcAft>
              <a:defRPr/>
            </a:pPr>
            <a:r>
              <a:rPr lang="en-US" dirty="0" smtClean="0"/>
              <a:t>A written food safety plan must be prepared and implemented for each covered facility</a:t>
            </a:r>
          </a:p>
          <a:p>
            <a:pPr fontAlgn="auto">
              <a:spcAft>
                <a:spcPts val="0"/>
              </a:spcAft>
              <a:defRPr/>
            </a:pPr>
            <a:r>
              <a:rPr lang="en-US" dirty="0" smtClean="0"/>
              <a:t>The written food safety plan must include:</a:t>
            </a:r>
          </a:p>
          <a:p>
            <a:pPr lvl="1"/>
            <a:r>
              <a:rPr lang="en-US" dirty="0"/>
              <a:t>Written hazard </a:t>
            </a:r>
            <a:r>
              <a:rPr lang="en-US" dirty="0" smtClean="0"/>
              <a:t>analysis</a:t>
            </a:r>
            <a:endParaRPr lang="en-US" dirty="0"/>
          </a:p>
          <a:p>
            <a:pPr lvl="1"/>
            <a:r>
              <a:rPr lang="en-US" dirty="0"/>
              <a:t>Written preventive </a:t>
            </a:r>
            <a:r>
              <a:rPr lang="en-US" dirty="0" smtClean="0"/>
              <a:t>controls</a:t>
            </a:r>
            <a:endParaRPr lang="en-US" dirty="0"/>
          </a:p>
        </p:txBody>
      </p:sp>
      <p:sp>
        <p:nvSpPr>
          <p:cNvPr id="5" name="Slide Number Placeholder 4"/>
          <p:cNvSpPr>
            <a:spLocks noGrp="1"/>
          </p:cNvSpPr>
          <p:nvPr>
            <p:ph type="sldNum" sz="quarter" idx="12"/>
          </p:nvPr>
        </p:nvSpPr>
        <p:spPr/>
        <p:txBody>
          <a:bodyPr/>
          <a:lstStyle/>
          <a:p>
            <a:fld id="{16E3C587-24CE-5D43-AFDE-E0C92EF2696C}" type="slidenum">
              <a:rPr lang="en-US" smtClean="0"/>
              <a:pPr/>
              <a:t>11</a:t>
            </a:fld>
            <a:endParaRPr lang="en-US" dirty="0"/>
          </a:p>
        </p:txBody>
      </p:sp>
    </p:spTree>
    <p:extLst>
      <p:ext uri="{BB962C8B-B14F-4D97-AF65-F5344CB8AC3E}">
        <p14:creationId xmlns:p14="http://schemas.microsoft.com/office/powerpoint/2010/main" val="3874959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Preventive </a:t>
            </a:r>
            <a:r>
              <a:rPr lang="en-US" dirty="0" smtClean="0"/>
              <a:t>Controls for Human Food Summary (contd)</a:t>
            </a:r>
            <a:endParaRPr lang="en-US" dirty="0"/>
          </a:p>
        </p:txBody>
      </p:sp>
      <p:sp>
        <p:nvSpPr>
          <p:cNvPr id="3" name="Content Placeholder 2"/>
          <p:cNvSpPr>
            <a:spLocks noGrp="1"/>
          </p:cNvSpPr>
          <p:nvPr>
            <p:ph idx="1"/>
          </p:nvPr>
        </p:nvSpPr>
        <p:spPr/>
        <p:txBody>
          <a:bodyPr rtlCol="0">
            <a:normAutofit/>
          </a:bodyPr>
          <a:lstStyle/>
          <a:p>
            <a:pPr lvl="1"/>
            <a:r>
              <a:rPr lang="en-US" dirty="0" smtClean="0"/>
              <a:t>Written </a:t>
            </a:r>
            <a:r>
              <a:rPr lang="en-US" dirty="0"/>
              <a:t>procedures and frequency which they are to be performed, for monitoring the implementation of the preventive </a:t>
            </a:r>
            <a:r>
              <a:rPr lang="en-US" dirty="0" smtClean="0"/>
              <a:t>controls</a:t>
            </a:r>
            <a:endParaRPr lang="en-US" dirty="0"/>
          </a:p>
          <a:p>
            <a:pPr lvl="1"/>
            <a:r>
              <a:rPr lang="en-US" dirty="0"/>
              <a:t>Written corrective action </a:t>
            </a:r>
            <a:r>
              <a:rPr lang="en-US" dirty="0" smtClean="0"/>
              <a:t>procedures</a:t>
            </a:r>
            <a:endParaRPr lang="en-US" dirty="0"/>
          </a:p>
        </p:txBody>
      </p:sp>
      <p:sp>
        <p:nvSpPr>
          <p:cNvPr id="5" name="Slide Number Placeholder 4"/>
          <p:cNvSpPr>
            <a:spLocks noGrp="1"/>
          </p:cNvSpPr>
          <p:nvPr>
            <p:ph type="sldNum" sz="quarter" idx="12"/>
          </p:nvPr>
        </p:nvSpPr>
        <p:spPr/>
        <p:txBody>
          <a:bodyPr/>
          <a:lstStyle/>
          <a:p>
            <a:fld id="{16E3C587-24CE-5D43-AFDE-E0C92EF2696C}" type="slidenum">
              <a:rPr lang="en-US" smtClean="0"/>
              <a:pPr/>
              <a:t>12</a:t>
            </a:fld>
            <a:endParaRPr lang="en-US" dirty="0"/>
          </a:p>
        </p:txBody>
      </p:sp>
    </p:spTree>
    <p:extLst>
      <p:ext uri="{BB962C8B-B14F-4D97-AF65-F5344CB8AC3E}">
        <p14:creationId xmlns:p14="http://schemas.microsoft.com/office/powerpoint/2010/main" val="2800193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Preventive </a:t>
            </a:r>
            <a:r>
              <a:rPr lang="en-US" dirty="0" smtClean="0"/>
              <a:t>Controls for Human Food Summary (contd)</a:t>
            </a:r>
            <a:endParaRPr lang="en-US" dirty="0"/>
          </a:p>
        </p:txBody>
      </p:sp>
      <p:sp>
        <p:nvSpPr>
          <p:cNvPr id="3" name="Content Placeholder 2"/>
          <p:cNvSpPr>
            <a:spLocks noGrp="1"/>
          </p:cNvSpPr>
          <p:nvPr>
            <p:ph idx="1"/>
          </p:nvPr>
        </p:nvSpPr>
        <p:spPr/>
        <p:txBody>
          <a:bodyPr rtlCol="0">
            <a:normAutofit/>
          </a:bodyPr>
          <a:lstStyle/>
          <a:p>
            <a:pPr lvl="1"/>
            <a:r>
              <a:rPr lang="en-US" dirty="0" smtClean="0"/>
              <a:t>Written </a:t>
            </a:r>
            <a:r>
              <a:rPr lang="en-US" dirty="0"/>
              <a:t>verification </a:t>
            </a:r>
            <a:r>
              <a:rPr lang="en-US" dirty="0" smtClean="0"/>
              <a:t>procedures</a:t>
            </a:r>
            <a:endParaRPr lang="en-US" dirty="0"/>
          </a:p>
          <a:p>
            <a:pPr lvl="1"/>
            <a:r>
              <a:rPr lang="en-US" dirty="0"/>
              <a:t>Written recall </a:t>
            </a:r>
            <a:r>
              <a:rPr lang="en-US" dirty="0" smtClean="0"/>
              <a:t>plan</a:t>
            </a:r>
          </a:p>
          <a:p>
            <a:r>
              <a:rPr lang="en-US" dirty="0" smtClean="0"/>
              <a:t>Supplier verification/product testing/environmental monitoring required for manufacturing facilities, not holding facilities</a:t>
            </a:r>
            <a:endParaRPr lang="en-US" dirty="0"/>
          </a:p>
        </p:txBody>
      </p:sp>
      <p:sp>
        <p:nvSpPr>
          <p:cNvPr id="5" name="Slide Number Placeholder 4"/>
          <p:cNvSpPr>
            <a:spLocks noGrp="1"/>
          </p:cNvSpPr>
          <p:nvPr>
            <p:ph type="sldNum" sz="quarter" idx="12"/>
          </p:nvPr>
        </p:nvSpPr>
        <p:spPr/>
        <p:txBody>
          <a:bodyPr/>
          <a:lstStyle/>
          <a:p>
            <a:fld id="{16E3C587-24CE-5D43-AFDE-E0C92EF2696C}" type="slidenum">
              <a:rPr lang="en-US" smtClean="0"/>
              <a:pPr/>
              <a:t>13</a:t>
            </a:fld>
            <a:endParaRPr lang="en-US" dirty="0"/>
          </a:p>
        </p:txBody>
      </p:sp>
    </p:spTree>
    <p:extLst>
      <p:ext uri="{BB962C8B-B14F-4D97-AF65-F5344CB8AC3E}">
        <p14:creationId xmlns:p14="http://schemas.microsoft.com/office/powerpoint/2010/main" val="2667183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dirty="0" smtClean="0"/>
              <a:t>FSVP Regulation Summary</a:t>
            </a:r>
          </a:p>
        </p:txBody>
      </p:sp>
      <p:sp>
        <p:nvSpPr>
          <p:cNvPr id="3" name="Content Placeholder 2"/>
          <p:cNvSpPr>
            <a:spLocks noGrp="1"/>
          </p:cNvSpPr>
          <p:nvPr>
            <p:ph idx="1"/>
          </p:nvPr>
        </p:nvSpPr>
        <p:spPr/>
        <p:txBody>
          <a:bodyPr rtlCol="0">
            <a:normAutofit/>
          </a:bodyPr>
          <a:lstStyle/>
          <a:p>
            <a:pPr fontAlgn="auto">
              <a:spcAft>
                <a:spcPts val="0"/>
              </a:spcAft>
              <a:defRPr/>
            </a:pPr>
            <a:r>
              <a:rPr lang="en-US" dirty="0" smtClean="0"/>
              <a:t>Importers are required to:</a:t>
            </a:r>
          </a:p>
          <a:p>
            <a:pPr lvl="1" fontAlgn="auto">
              <a:spcAft>
                <a:spcPts val="0"/>
              </a:spcAft>
              <a:defRPr/>
            </a:pPr>
            <a:r>
              <a:rPr lang="en-US" dirty="0" smtClean="0"/>
              <a:t>Conduct a hazard analysis for each food imported</a:t>
            </a:r>
          </a:p>
          <a:p>
            <a:pPr lvl="1" fontAlgn="auto">
              <a:spcAft>
                <a:spcPts val="0"/>
              </a:spcAft>
              <a:defRPr/>
            </a:pPr>
            <a:r>
              <a:rPr lang="en-US" dirty="0" smtClean="0"/>
              <a:t>Conduct foreign supplier verification and related activities including:</a:t>
            </a:r>
          </a:p>
        </p:txBody>
      </p:sp>
      <p:sp>
        <p:nvSpPr>
          <p:cNvPr id="4" name="Slide Number Placeholder 3"/>
          <p:cNvSpPr>
            <a:spLocks noGrp="1"/>
          </p:cNvSpPr>
          <p:nvPr>
            <p:ph type="sldNum" sz="quarter" idx="12"/>
          </p:nvPr>
        </p:nvSpPr>
        <p:spPr/>
        <p:txBody>
          <a:bodyPr/>
          <a:lstStyle/>
          <a:p>
            <a:fld id="{16E3C587-24CE-5D43-AFDE-E0C92EF2696C}"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13767102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normAutofit fontScale="90000"/>
          </a:bodyPr>
          <a:lstStyle/>
          <a:p>
            <a:r>
              <a:rPr lang="en-US" dirty="0" smtClean="0"/>
              <a:t>FSVP Regulation Summary (contd)</a:t>
            </a:r>
          </a:p>
        </p:txBody>
      </p:sp>
      <p:sp>
        <p:nvSpPr>
          <p:cNvPr id="3" name="Content Placeholder 2"/>
          <p:cNvSpPr>
            <a:spLocks noGrp="1"/>
          </p:cNvSpPr>
          <p:nvPr>
            <p:ph idx="1"/>
          </p:nvPr>
        </p:nvSpPr>
        <p:spPr/>
        <p:txBody>
          <a:bodyPr rtlCol="0">
            <a:normAutofit/>
          </a:bodyPr>
          <a:lstStyle/>
          <a:p>
            <a:pPr lvl="2" fontAlgn="auto">
              <a:spcAft>
                <a:spcPts val="0"/>
              </a:spcAft>
              <a:defRPr/>
            </a:pPr>
            <a:r>
              <a:rPr lang="en-US" dirty="0" smtClean="0"/>
              <a:t>Establishing and implementing procedures for ensuring sourcing comes from approved suppliers </a:t>
            </a:r>
          </a:p>
          <a:p>
            <a:pPr lvl="2" fontAlgn="auto">
              <a:spcAft>
                <a:spcPts val="0"/>
              </a:spcAft>
              <a:defRPr/>
            </a:pPr>
            <a:r>
              <a:rPr lang="en-US" dirty="0" smtClean="0"/>
              <a:t>Verifying that importer and customer of importer adequately controls hazards within their control</a:t>
            </a:r>
          </a:p>
          <a:p>
            <a:pPr lvl="2" fontAlgn="auto">
              <a:spcAft>
                <a:spcPts val="0"/>
              </a:spcAft>
              <a:defRPr/>
            </a:pPr>
            <a:endParaRPr lang="en-US" dirty="0"/>
          </a:p>
        </p:txBody>
      </p:sp>
      <p:sp>
        <p:nvSpPr>
          <p:cNvPr id="4" name="Slide Number Placeholder 3"/>
          <p:cNvSpPr>
            <a:spLocks noGrp="1"/>
          </p:cNvSpPr>
          <p:nvPr>
            <p:ph type="sldNum" sz="quarter" idx="12"/>
          </p:nvPr>
        </p:nvSpPr>
        <p:spPr/>
        <p:txBody>
          <a:bodyPr/>
          <a:lstStyle/>
          <a:p>
            <a:fld id="{16E3C587-24CE-5D43-AFDE-E0C92EF2696C}"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2355965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FSVP Regulation Summary (contd)</a:t>
            </a:r>
            <a:endParaRPr lang="en-US" dirty="0"/>
          </a:p>
        </p:txBody>
      </p:sp>
      <p:sp>
        <p:nvSpPr>
          <p:cNvPr id="3" name="Content Placeholder 2"/>
          <p:cNvSpPr>
            <a:spLocks noGrp="1"/>
          </p:cNvSpPr>
          <p:nvPr>
            <p:ph idx="1"/>
          </p:nvPr>
        </p:nvSpPr>
        <p:spPr/>
        <p:txBody>
          <a:bodyPr rtlCol="0">
            <a:normAutofit/>
          </a:bodyPr>
          <a:lstStyle/>
          <a:p>
            <a:pPr>
              <a:defRPr/>
            </a:pPr>
            <a:r>
              <a:rPr lang="en-US" dirty="0" smtClean="0"/>
              <a:t>Conduct foreign supplier verification and related activities including:</a:t>
            </a:r>
          </a:p>
          <a:p>
            <a:pPr lvl="1">
              <a:defRPr/>
            </a:pPr>
            <a:r>
              <a:rPr lang="en-US" dirty="0" smtClean="0"/>
              <a:t>Verifying that foreign supplier adequately controls hazards within their control through activities such as:</a:t>
            </a:r>
          </a:p>
          <a:p>
            <a:pPr lvl="2">
              <a:defRPr/>
            </a:pPr>
            <a:r>
              <a:rPr lang="en-US" dirty="0" smtClean="0"/>
              <a:t>Auditing</a:t>
            </a:r>
          </a:p>
          <a:p>
            <a:pPr lvl="2">
              <a:defRPr/>
            </a:pPr>
            <a:r>
              <a:rPr lang="en-US" dirty="0" smtClean="0"/>
              <a:t>Lot-by-lot sampling and testing</a:t>
            </a:r>
          </a:p>
          <a:p>
            <a:pPr lvl="2">
              <a:defRPr/>
            </a:pPr>
            <a:r>
              <a:rPr lang="en-US" dirty="0" smtClean="0"/>
              <a:t>Review of foreign supplier’s food safety records</a:t>
            </a:r>
          </a:p>
        </p:txBody>
      </p:sp>
      <p:sp>
        <p:nvSpPr>
          <p:cNvPr id="5" name="Slide Number Placeholder 4"/>
          <p:cNvSpPr>
            <a:spLocks noGrp="1"/>
          </p:cNvSpPr>
          <p:nvPr>
            <p:ph type="sldNum" sz="quarter" idx="12"/>
          </p:nvPr>
        </p:nvSpPr>
        <p:spPr/>
        <p:txBody>
          <a:bodyPr/>
          <a:lstStyle/>
          <a:p>
            <a:fld id="{16E3C587-24CE-5D43-AFDE-E0C92EF2696C}"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1589894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smtClean="0"/>
              <a:t>Produce Safety Rule Summary</a:t>
            </a:r>
            <a:endParaRPr lang="en-US" dirty="0"/>
          </a:p>
        </p:txBody>
      </p:sp>
      <p:sp>
        <p:nvSpPr>
          <p:cNvPr id="3" name="Content Placeholder 2"/>
          <p:cNvSpPr>
            <a:spLocks noGrp="1"/>
          </p:cNvSpPr>
          <p:nvPr>
            <p:ph idx="1"/>
          </p:nvPr>
        </p:nvSpPr>
        <p:spPr/>
        <p:txBody>
          <a:bodyPr rtlCol="0">
            <a:normAutofit fontScale="92500" lnSpcReduction="10000"/>
          </a:bodyPr>
          <a:lstStyle/>
          <a:p>
            <a:pPr fontAlgn="auto">
              <a:spcAft>
                <a:spcPts val="0"/>
              </a:spcAft>
              <a:defRPr/>
            </a:pPr>
            <a:r>
              <a:rPr lang="en-US" dirty="0" smtClean="0"/>
              <a:t>Establishes minimum standards for safe growing, harvesting, packing and holding of produce on farms</a:t>
            </a:r>
          </a:p>
          <a:p>
            <a:pPr fontAlgn="auto">
              <a:spcAft>
                <a:spcPts val="0"/>
              </a:spcAft>
              <a:defRPr/>
            </a:pPr>
            <a:r>
              <a:rPr lang="en-US" dirty="0" smtClean="0"/>
              <a:t>Applies to both domestic and imported produce</a:t>
            </a:r>
          </a:p>
          <a:p>
            <a:pPr fontAlgn="auto">
              <a:spcAft>
                <a:spcPts val="0"/>
              </a:spcAft>
              <a:defRPr/>
            </a:pPr>
            <a:r>
              <a:rPr lang="en-US" dirty="0" smtClean="0"/>
              <a:t>Contains several exemptions</a:t>
            </a:r>
          </a:p>
        </p:txBody>
      </p:sp>
      <p:sp>
        <p:nvSpPr>
          <p:cNvPr id="5" name="Slide Number Placeholder 4"/>
          <p:cNvSpPr>
            <a:spLocks noGrp="1"/>
          </p:cNvSpPr>
          <p:nvPr>
            <p:ph type="sldNum" sz="quarter" idx="12"/>
          </p:nvPr>
        </p:nvSpPr>
        <p:spPr/>
        <p:txBody>
          <a:bodyPr/>
          <a:lstStyle/>
          <a:p>
            <a:fld id="{16E3C587-24CE-5D43-AFDE-E0C92EF2696C}"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3881497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Produce Safety Rule Summary (contd)</a:t>
            </a:r>
            <a:endParaRPr lang="en-US" dirty="0"/>
          </a:p>
        </p:txBody>
      </p:sp>
      <p:sp>
        <p:nvSpPr>
          <p:cNvPr id="80899" name="Content Placeholder 2"/>
          <p:cNvSpPr>
            <a:spLocks noGrp="1"/>
          </p:cNvSpPr>
          <p:nvPr>
            <p:ph idx="1"/>
          </p:nvPr>
        </p:nvSpPr>
        <p:spPr/>
        <p:txBody>
          <a:bodyPr>
            <a:normAutofit fontScale="92500" lnSpcReduction="20000"/>
          </a:bodyPr>
          <a:lstStyle/>
          <a:p>
            <a:r>
              <a:rPr lang="en-US" altLang="en-US" dirty="0" smtClean="0"/>
              <a:t>Worker training and health and hygiene</a:t>
            </a:r>
          </a:p>
          <a:p>
            <a:r>
              <a:rPr lang="en-US" altLang="en-US" dirty="0" smtClean="0"/>
              <a:t>Agricultural water</a:t>
            </a:r>
          </a:p>
          <a:p>
            <a:r>
              <a:rPr lang="en-US" altLang="en-US" dirty="0" smtClean="0"/>
              <a:t>Biological soil amendments</a:t>
            </a:r>
          </a:p>
          <a:p>
            <a:r>
              <a:rPr lang="en-US" altLang="en-US" dirty="0" smtClean="0"/>
              <a:t>Domesticated and wild animals</a:t>
            </a:r>
          </a:p>
          <a:p>
            <a:r>
              <a:rPr lang="en-US" altLang="en-US" dirty="0" smtClean="0"/>
              <a:t>Equipment, tools and buildings</a:t>
            </a:r>
          </a:p>
          <a:p>
            <a:r>
              <a:rPr lang="en-US" altLang="en-US" dirty="0" smtClean="0"/>
              <a:t>Sprouts</a:t>
            </a:r>
          </a:p>
        </p:txBody>
      </p:sp>
      <p:sp>
        <p:nvSpPr>
          <p:cNvPr id="4" name="Slide Number Placeholder 3"/>
          <p:cNvSpPr>
            <a:spLocks noGrp="1"/>
          </p:cNvSpPr>
          <p:nvPr>
            <p:ph type="sldNum" sz="quarter" idx="12"/>
          </p:nvPr>
        </p:nvSpPr>
        <p:spPr/>
        <p:txBody>
          <a:bodyPr/>
          <a:lstStyle/>
          <a:p>
            <a:fld id="{16E3C587-24CE-5D43-AFDE-E0C92EF2696C}"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2675099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 Retail Landscape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Consolidation is the trend</a:t>
            </a:r>
          </a:p>
          <a:p>
            <a:pPr lvl="1"/>
            <a:r>
              <a:rPr lang="en-US" dirty="0" smtClean="0"/>
              <a:t>Kroger acquires Harris Teeter</a:t>
            </a:r>
          </a:p>
          <a:p>
            <a:pPr lvl="1"/>
            <a:r>
              <a:rPr lang="en-US" dirty="0" smtClean="0"/>
              <a:t>Winn-Dixie merges with </a:t>
            </a:r>
            <a:r>
              <a:rPr lang="en-US" dirty="0" smtClean="0"/>
              <a:t>BI-LO</a:t>
            </a:r>
            <a:endParaRPr lang="en-US" dirty="0" smtClean="0"/>
          </a:p>
          <a:p>
            <a:pPr lvl="1"/>
            <a:r>
              <a:rPr lang="en-US" dirty="0" smtClean="0"/>
              <a:t>Safeway acquired by Albertsons</a:t>
            </a:r>
          </a:p>
          <a:p>
            <a:r>
              <a:rPr lang="en-US" dirty="0" smtClean="0"/>
              <a:t>Chains are getting bigger</a:t>
            </a:r>
          </a:p>
          <a:p>
            <a:r>
              <a:rPr lang="en-US" dirty="0" smtClean="0"/>
              <a:t>But higher-end stores continue to </a:t>
            </a:r>
            <a:r>
              <a:rPr lang="en-US" dirty="0" smtClean="0"/>
              <a:t>succeed</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1739027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Regulatory Requirements</a:t>
            </a:r>
          </a:p>
          <a:p>
            <a:r>
              <a:rPr lang="en-US" dirty="0" smtClean="0"/>
              <a:t>Landscape of U.S. Retail and Wholesale Marketplace</a:t>
            </a:r>
          </a:p>
          <a:p>
            <a:r>
              <a:rPr lang="en-US" dirty="0" smtClean="0"/>
              <a:t>What U.S. Retailers and Wholesalers are Looking for</a:t>
            </a:r>
            <a:endParaRPr lang="en-US" dirty="0"/>
          </a:p>
          <a:p>
            <a:r>
              <a:rPr lang="en-US" dirty="0" smtClean="0"/>
              <a:t>Opportunities to Promote Greek Exports</a:t>
            </a:r>
          </a:p>
        </p:txBody>
      </p:sp>
      <p:sp>
        <p:nvSpPr>
          <p:cNvPr id="4" name="Slide Number Placeholder 3"/>
          <p:cNvSpPr>
            <a:spLocks noGrp="1"/>
          </p:cNvSpPr>
          <p:nvPr>
            <p:ph type="sldNum" sz="quarter" idx="12"/>
          </p:nvPr>
        </p:nvSpPr>
        <p:spPr/>
        <p:txBody>
          <a:bodyPr/>
          <a:lstStyle/>
          <a:p>
            <a:fld id="{EFD88146-9CDA-4767-8094-54A0043F0278}" type="slidenum">
              <a:rPr lang="en-US" smtClean="0"/>
              <a:t>2</a:t>
            </a:fld>
            <a:endParaRPr lang="en-US" dirty="0"/>
          </a:p>
        </p:txBody>
      </p:sp>
    </p:spTree>
    <p:extLst>
      <p:ext uri="{BB962C8B-B14F-4D97-AF65-F5344CB8AC3E}">
        <p14:creationId xmlns:p14="http://schemas.microsoft.com/office/powerpoint/2010/main" val="1792466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 Retail Landscape (contd</a:t>
            </a:r>
            <a:r>
              <a:rPr lang="en-US" dirty="0"/>
              <a:t>)</a:t>
            </a:r>
          </a:p>
        </p:txBody>
      </p:sp>
      <p:sp>
        <p:nvSpPr>
          <p:cNvPr id="3" name="Content Placeholder 2"/>
          <p:cNvSpPr>
            <a:spLocks noGrp="1"/>
          </p:cNvSpPr>
          <p:nvPr>
            <p:ph idx="1"/>
          </p:nvPr>
        </p:nvSpPr>
        <p:spPr/>
        <p:txBody>
          <a:bodyPr>
            <a:normAutofit fontScale="92500" lnSpcReduction="10000"/>
          </a:bodyPr>
          <a:lstStyle/>
          <a:p>
            <a:r>
              <a:rPr lang="en-US" dirty="0" smtClean="0"/>
              <a:t>Whole Foods continues growth</a:t>
            </a:r>
          </a:p>
          <a:p>
            <a:r>
              <a:rPr lang="en-US" dirty="0" smtClean="0"/>
              <a:t>Trader Joe’s growing</a:t>
            </a:r>
          </a:p>
          <a:p>
            <a:pPr lvl="1"/>
            <a:r>
              <a:rPr lang="en-US" dirty="0" smtClean="0"/>
              <a:t>Organic food sales continue to grow</a:t>
            </a:r>
          </a:p>
          <a:p>
            <a:pPr lvl="1"/>
            <a:r>
              <a:rPr lang="en-US" dirty="0" smtClean="0"/>
              <a:t>Private label increasingly important</a:t>
            </a:r>
          </a:p>
          <a:p>
            <a:r>
              <a:rPr lang="en-US" dirty="0" smtClean="0"/>
              <a:t>Generally more consumer awareness of origins of food</a:t>
            </a:r>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20</a:t>
            </a:fld>
            <a:endParaRPr lang="en-US" dirty="0">
              <a:solidFill>
                <a:prstClr val="black">
                  <a:tint val="75000"/>
                </a:prstClr>
              </a:solidFill>
            </a:endParaRPr>
          </a:p>
        </p:txBody>
      </p:sp>
    </p:spTree>
    <p:extLst>
      <p:ext uri="{BB962C8B-B14F-4D97-AF65-F5344CB8AC3E}">
        <p14:creationId xmlns:p14="http://schemas.microsoft.com/office/powerpoint/2010/main" val="1219228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Foodservice Landscape (Restaurant suppliers)</a:t>
            </a:r>
            <a:endParaRPr lang="en-US" dirty="0"/>
          </a:p>
        </p:txBody>
      </p:sp>
      <p:sp>
        <p:nvSpPr>
          <p:cNvPr id="3" name="Content Placeholder 2"/>
          <p:cNvSpPr>
            <a:spLocks noGrp="1"/>
          </p:cNvSpPr>
          <p:nvPr>
            <p:ph idx="1"/>
          </p:nvPr>
        </p:nvSpPr>
        <p:spPr/>
        <p:txBody>
          <a:bodyPr/>
          <a:lstStyle/>
          <a:p>
            <a:r>
              <a:rPr lang="en-US" dirty="0" smtClean="0"/>
              <a:t>More consolidation</a:t>
            </a:r>
          </a:p>
          <a:p>
            <a:pPr lvl="1"/>
            <a:r>
              <a:rPr lang="en-US" dirty="0" smtClean="0"/>
              <a:t>Sysco acquiring U.S. Foods</a:t>
            </a:r>
          </a:p>
          <a:p>
            <a:pPr lvl="1"/>
            <a:r>
              <a:rPr lang="en-US" dirty="0" smtClean="0"/>
              <a:t>Two largest foodservice companies </a:t>
            </a:r>
          </a:p>
          <a:p>
            <a:pPr lvl="1"/>
            <a:r>
              <a:rPr lang="en-US" dirty="0" smtClean="0"/>
              <a:t>Still being scrutinized by the government</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20348279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with Importing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Retailers want the least amount of inventory on hand while maintaining an in stock position</a:t>
            </a:r>
          </a:p>
          <a:p>
            <a:r>
              <a:rPr lang="en-US" dirty="0" smtClean="0"/>
              <a:t>Container capacity and retailer needs do not always match up</a:t>
            </a:r>
          </a:p>
          <a:p>
            <a:r>
              <a:rPr lang="en-US" dirty="0" smtClean="0"/>
              <a:t>If supplier has product at a forward warehouse in North America it is often best for retailers</a:t>
            </a:r>
          </a:p>
          <a:p>
            <a:pPr lvl="1"/>
            <a:r>
              <a:rPr lang="en-US" dirty="0" smtClean="0"/>
              <a:t>Retailer can draw off and pay for inventory as needed</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733242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with Importing</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With forward warehouse can co-ship multiple brands/for multiple retailers to increase efficiency</a:t>
            </a:r>
          </a:p>
          <a:p>
            <a:r>
              <a:rPr lang="en-US" dirty="0" smtClean="0"/>
              <a:t>Product dating—shipping time can consume a lot of the code dating on a product</a:t>
            </a:r>
          </a:p>
          <a:p>
            <a:pPr lvl="1"/>
            <a:r>
              <a:rPr lang="en-US" dirty="0" smtClean="0"/>
              <a:t>Many retailers have minimum shelf-life criteria (e.g. won’t accept products that have less than a 90-day shelf- life)</a:t>
            </a:r>
          </a:p>
          <a:p>
            <a:r>
              <a:rPr lang="en-US" dirty="0" smtClean="0"/>
              <a:t>Private brands may lead to business from retailer for an extended period of time</a:t>
            </a:r>
          </a:p>
          <a:p>
            <a:r>
              <a:rPr lang="en-US" dirty="0" smtClean="0"/>
              <a:t>Different retail cultures</a:t>
            </a:r>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1600439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for Imports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U.S. consumers more aware of quality and origin</a:t>
            </a:r>
            <a:endParaRPr lang="en-US" dirty="0"/>
          </a:p>
          <a:p>
            <a:r>
              <a:rPr lang="en-US" dirty="0" smtClean="0"/>
              <a:t>Retailers looking for unique and exciting products</a:t>
            </a:r>
          </a:p>
          <a:p>
            <a:r>
              <a:rPr lang="en-US" dirty="0" smtClean="0"/>
              <a:t>Growth in higher end retail formats</a:t>
            </a:r>
            <a:endParaRPr lang="en-US" dirty="0"/>
          </a:p>
          <a:p>
            <a:r>
              <a:rPr lang="en-US" dirty="0" smtClean="0"/>
              <a:t>Strength of U.S. economy</a:t>
            </a:r>
          </a:p>
          <a:p>
            <a:r>
              <a:rPr lang="en-US" dirty="0" smtClean="0"/>
              <a:t>Diversity of U.S. consumer base</a:t>
            </a:r>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24</a:t>
            </a:fld>
            <a:endParaRPr lang="en-US" dirty="0">
              <a:solidFill>
                <a:prstClr val="black">
                  <a:tint val="75000"/>
                </a:prstClr>
              </a:solidFill>
            </a:endParaRPr>
          </a:p>
        </p:txBody>
      </p:sp>
    </p:spTree>
    <p:extLst>
      <p:ext uri="{BB962C8B-B14F-4D97-AF65-F5344CB8AC3E}">
        <p14:creationId xmlns:p14="http://schemas.microsoft.com/office/powerpoint/2010/main" val="2662386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Trade Show Opportunities in U.S.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Fancy Food Show</a:t>
            </a:r>
          </a:p>
          <a:p>
            <a:r>
              <a:rPr lang="en-US" dirty="0" smtClean="0"/>
              <a:t>Private Label Manufacturers Association Show (PLMA)</a:t>
            </a:r>
          </a:p>
          <a:p>
            <a:r>
              <a:rPr lang="en-US" dirty="0" smtClean="0"/>
              <a:t>International Dairy Deli Bakery Show</a:t>
            </a:r>
          </a:p>
          <a:p>
            <a:r>
              <a:rPr lang="en-US" dirty="0" smtClean="0"/>
              <a:t>Produce Marketing Association Show</a:t>
            </a:r>
          </a:p>
          <a:p>
            <a:r>
              <a:rPr lang="en-US" dirty="0" smtClean="0"/>
              <a:t>Natural Products Expo</a:t>
            </a:r>
          </a:p>
          <a:p>
            <a:r>
              <a:rPr lang="en-US" dirty="0" smtClean="0"/>
              <a:t>National Restaurant Association</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25</a:t>
            </a:fld>
            <a:endParaRPr lang="en-US" dirty="0">
              <a:solidFill>
                <a:prstClr val="black">
                  <a:tint val="75000"/>
                </a:prstClr>
              </a:solidFill>
            </a:endParaRPr>
          </a:p>
        </p:txBody>
      </p:sp>
    </p:spTree>
    <p:extLst>
      <p:ext uri="{BB962C8B-B14F-4D97-AF65-F5344CB8AC3E}">
        <p14:creationId xmlns:p14="http://schemas.microsoft.com/office/powerpoint/2010/main" val="5235621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Considerations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Campaign in trade publications</a:t>
            </a:r>
          </a:p>
          <a:p>
            <a:pPr lvl="1"/>
            <a:r>
              <a:rPr lang="en-US" dirty="0" smtClean="0"/>
              <a:t>Restaurants</a:t>
            </a:r>
          </a:p>
          <a:p>
            <a:pPr lvl="1"/>
            <a:r>
              <a:rPr lang="en-US" dirty="0" smtClean="0"/>
              <a:t>Retail</a:t>
            </a:r>
          </a:p>
          <a:p>
            <a:r>
              <a:rPr lang="en-US" dirty="0" smtClean="0"/>
              <a:t>Event sponsorship</a:t>
            </a:r>
          </a:p>
          <a:p>
            <a:r>
              <a:rPr lang="en-US" dirty="0" smtClean="0"/>
              <a:t>Mechanism for protecting GIs in U.S.</a:t>
            </a:r>
          </a:p>
          <a:p>
            <a:pPr lvl="1"/>
            <a:r>
              <a:rPr lang="en-US" dirty="0" smtClean="0"/>
              <a:t>Certification mark</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solidFill>
                  <a:prstClr val="black">
                    <a:tint val="75000"/>
                  </a:prstClr>
                </a:solidFill>
              </a:rPr>
              <a:pPr/>
              <a:t>26</a:t>
            </a:fld>
            <a:endParaRPr lang="en-US" dirty="0">
              <a:solidFill>
                <a:prstClr val="black">
                  <a:tint val="75000"/>
                </a:prstClr>
              </a:solidFill>
            </a:endParaRPr>
          </a:p>
        </p:txBody>
      </p:sp>
    </p:spTree>
    <p:extLst>
      <p:ext uri="{BB962C8B-B14F-4D97-AF65-F5344CB8AC3E}">
        <p14:creationId xmlns:p14="http://schemas.microsoft.com/office/powerpoint/2010/main" val="4155884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p:txBody>
          <a:bodyPr/>
          <a:lstStyle/>
          <a:p>
            <a:r>
              <a:rPr lang="en-US" dirty="0" smtClean="0">
                <a:latin typeface="Arial" charset="0"/>
                <a:cs typeface="Arial" charset="0"/>
              </a:rPr>
              <a:t>Questions?</a:t>
            </a:r>
          </a:p>
        </p:txBody>
      </p:sp>
      <p:sp>
        <p:nvSpPr>
          <p:cNvPr id="93187" name="Content Placeholder 2"/>
          <p:cNvSpPr>
            <a:spLocks noGrp="1"/>
          </p:cNvSpPr>
          <p:nvPr>
            <p:ph idx="1"/>
          </p:nvPr>
        </p:nvSpPr>
        <p:spPr>
          <a:xfrm>
            <a:off x="457200" y="2209800"/>
            <a:ext cx="8229600" cy="3505200"/>
          </a:xfrm>
        </p:spPr>
        <p:txBody>
          <a:bodyPr>
            <a:normAutofit/>
          </a:bodyPr>
          <a:lstStyle/>
          <a:p>
            <a:pPr marL="0" indent="0" algn="ctr">
              <a:buFont typeface="Arial" charset="0"/>
              <a:buNone/>
            </a:pPr>
            <a:r>
              <a:rPr lang="en-US" dirty="0" smtClean="0">
                <a:latin typeface="Arial" charset="0"/>
                <a:cs typeface="Arial" charset="0"/>
              </a:rPr>
              <a:t>Thank you!</a:t>
            </a:r>
          </a:p>
          <a:p>
            <a:pPr marL="0" indent="0" algn="ctr">
              <a:buFont typeface="Arial" charset="0"/>
              <a:buNone/>
            </a:pPr>
            <a:endParaRPr lang="en-US" dirty="0" smtClean="0">
              <a:latin typeface="Arial" charset="0"/>
              <a:cs typeface="Arial" charset="0"/>
            </a:endParaRPr>
          </a:p>
          <a:p>
            <a:pPr marL="0" indent="0" algn="ctr">
              <a:buFont typeface="Arial" charset="0"/>
              <a:buNone/>
            </a:pPr>
            <a:r>
              <a:rPr lang="en-US" dirty="0" smtClean="0">
                <a:latin typeface="Arial" charset="0"/>
                <a:cs typeface="Arial" charset="0"/>
              </a:rPr>
              <a:t>Erik Lieberman</a:t>
            </a:r>
          </a:p>
          <a:p>
            <a:pPr marL="0" indent="0" algn="ctr">
              <a:buFont typeface="Arial" charset="0"/>
              <a:buNone/>
            </a:pPr>
            <a:r>
              <a:rPr lang="en-US" dirty="0" smtClean="0">
                <a:latin typeface="Arial" charset="0"/>
                <a:cs typeface="Arial" charset="0"/>
                <a:hlinkClick r:id="rId2"/>
              </a:rPr>
              <a:t>elieberman@usfoodimports.com</a:t>
            </a:r>
            <a:endParaRPr lang="en-US" dirty="0" smtClean="0">
              <a:latin typeface="Arial" charset="0"/>
              <a:cs typeface="Arial" charset="0"/>
            </a:endParaRPr>
          </a:p>
          <a:p>
            <a:pPr marL="0" indent="0" algn="ctr">
              <a:buFont typeface="Arial" charset="0"/>
              <a:buNone/>
            </a:pPr>
            <a:r>
              <a:rPr lang="en-US" dirty="0" smtClean="0">
                <a:latin typeface="Arial" charset="0"/>
                <a:cs typeface="Arial" charset="0"/>
              </a:rPr>
              <a:t>+1.202.765.1800</a:t>
            </a:r>
          </a:p>
        </p:txBody>
      </p:sp>
      <p:sp>
        <p:nvSpPr>
          <p:cNvPr id="2" name="Slide Number Placeholder 1"/>
          <p:cNvSpPr>
            <a:spLocks noGrp="1"/>
          </p:cNvSpPr>
          <p:nvPr>
            <p:ph type="sldNum" sz="quarter" idx="12"/>
          </p:nvPr>
        </p:nvSpPr>
        <p:spPr/>
        <p:txBody>
          <a:bodyPr/>
          <a:lstStyle/>
          <a:p>
            <a:fld id="{EFD88146-9CDA-4767-8094-54A0043F0278}" type="slidenum">
              <a:rPr lang="en-US" smtClean="0"/>
              <a:t>27</a:t>
            </a:fld>
            <a:endParaRPr lang="en-US" dirty="0"/>
          </a:p>
        </p:txBody>
      </p:sp>
    </p:spTree>
    <p:extLst>
      <p:ext uri="{BB962C8B-B14F-4D97-AF65-F5344CB8AC3E}">
        <p14:creationId xmlns:p14="http://schemas.microsoft.com/office/powerpoint/2010/main" val="4132953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Us</a:t>
            </a:r>
            <a:endParaRPr lang="en-US" dirty="0"/>
          </a:p>
        </p:txBody>
      </p:sp>
      <p:sp>
        <p:nvSpPr>
          <p:cNvPr id="3" name="Content Placeholder 2"/>
          <p:cNvSpPr>
            <a:spLocks noGrp="1"/>
          </p:cNvSpPr>
          <p:nvPr>
            <p:ph idx="1"/>
          </p:nvPr>
        </p:nvSpPr>
        <p:spPr/>
        <p:txBody>
          <a:bodyPr>
            <a:normAutofit fontScale="92500" lnSpcReduction="20000"/>
          </a:bodyPr>
          <a:lstStyle/>
          <a:p>
            <a:r>
              <a:rPr lang="en-US" dirty="0"/>
              <a:t>U.S. Food Imports LLC</a:t>
            </a:r>
          </a:p>
          <a:p>
            <a:pPr lvl="1"/>
            <a:r>
              <a:rPr lang="en-US" dirty="0"/>
              <a:t>Customs </a:t>
            </a:r>
            <a:r>
              <a:rPr lang="en-US" dirty="0" smtClean="0"/>
              <a:t>brokerage</a:t>
            </a:r>
          </a:p>
          <a:p>
            <a:pPr lvl="1"/>
            <a:r>
              <a:rPr lang="en-US" dirty="0" smtClean="0"/>
              <a:t>Importer of record</a:t>
            </a:r>
            <a:endParaRPr lang="en-US" dirty="0"/>
          </a:p>
          <a:p>
            <a:pPr lvl="1"/>
            <a:r>
              <a:rPr lang="en-US" dirty="0" smtClean="0"/>
              <a:t>Foreign supplier compliance</a:t>
            </a:r>
          </a:p>
          <a:p>
            <a:pPr lvl="2"/>
            <a:r>
              <a:rPr lang="en-US" dirty="0" smtClean="0"/>
              <a:t>FDA</a:t>
            </a:r>
          </a:p>
          <a:p>
            <a:pPr lvl="2"/>
            <a:r>
              <a:rPr lang="en-US" dirty="0" smtClean="0"/>
              <a:t>USDA</a:t>
            </a:r>
          </a:p>
          <a:p>
            <a:pPr lvl="2"/>
            <a:r>
              <a:rPr lang="en-US" dirty="0" smtClean="0"/>
              <a:t>Customs</a:t>
            </a:r>
          </a:p>
          <a:p>
            <a:pPr lvl="1"/>
            <a:r>
              <a:rPr lang="en-US" dirty="0" smtClean="0"/>
              <a:t> Foreign supplier management</a:t>
            </a:r>
          </a:p>
          <a:p>
            <a:pPr lvl="2"/>
            <a:r>
              <a:rPr lang="en-US" dirty="0" smtClean="0"/>
              <a:t>Food safety verification</a:t>
            </a:r>
          </a:p>
          <a:p>
            <a:pPr lvl="2"/>
            <a:r>
              <a:rPr lang="en-US" dirty="0" smtClean="0"/>
              <a:t>Ethical sourcing verification </a:t>
            </a:r>
          </a:p>
          <a:p>
            <a:pPr lvl="2"/>
            <a:r>
              <a:rPr lang="en-US" dirty="0" smtClean="0"/>
              <a:t>Audit management</a:t>
            </a:r>
          </a:p>
          <a:p>
            <a:pPr lvl="1"/>
            <a:r>
              <a:rPr lang="en-US" dirty="0" smtClean="0"/>
              <a:t>Freight brokerage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16E3C587-24CE-5D43-AFDE-E0C92EF2696C}" type="slidenum">
              <a:rPr lang="en-US" smtClean="0"/>
              <a:t>3</a:t>
            </a:fld>
            <a:endParaRPr lang="en-US" dirty="0"/>
          </a:p>
        </p:txBody>
      </p:sp>
    </p:spTree>
    <p:extLst>
      <p:ext uri="{BB962C8B-B14F-4D97-AF65-F5344CB8AC3E}">
        <p14:creationId xmlns:p14="http://schemas.microsoft.com/office/powerpoint/2010/main" val="666286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dirty="0" smtClean="0"/>
              <a:t>About Us</a:t>
            </a:r>
          </a:p>
        </p:txBody>
      </p:sp>
      <p:sp>
        <p:nvSpPr>
          <p:cNvPr id="40963" name="Content Placeholder 2"/>
          <p:cNvSpPr>
            <a:spLocks noGrp="1"/>
          </p:cNvSpPr>
          <p:nvPr>
            <p:ph idx="1"/>
          </p:nvPr>
        </p:nvSpPr>
        <p:spPr/>
        <p:txBody>
          <a:bodyPr rtlCol="0">
            <a:normAutofit/>
          </a:bodyPr>
          <a:lstStyle/>
          <a:p>
            <a:pPr>
              <a:defRPr/>
            </a:pPr>
            <a:r>
              <a:rPr lang="en-US" dirty="0" smtClean="0">
                <a:latin typeface="Arial" charset="0"/>
                <a:cs typeface="Arial" charset="0"/>
              </a:rPr>
              <a:t>Lieberman PLLC</a:t>
            </a:r>
          </a:p>
          <a:p>
            <a:pPr lvl="1">
              <a:defRPr/>
            </a:pPr>
            <a:r>
              <a:rPr lang="en-US" dirty="0" smtClean="0">
                <a:latin typeface="Arial" charset="0"/>
                <a:cs typeface="Arial" charset="0"/>
              </a:rPr>
              <a:t>Focus on food law: USDA and FDA matters</a:t>
            </a:r>
          </a:p>
          <a:p>
            <a:pPr lvl="1">
              <a:defRPr/>
            </a:pPr>
            <a:r>
              <a:rPr lang="en-US" dirty="0" smtClean="0">
                <a:latin typeface="Arial" charset="0"/>
                <a:cs typeface="Arial" charset="0"/>
              </a:rPr>
              <a:t>Food Safety Modernization Act (FSMA)</a:t>
            </a:r>
          </a:p>
          <a:p>
            <a:pPr lvl="1">
              <a:defRPr/>
            </a:pPr>
            <a:r>
              <a:rPr lang="en-US" dirty="0" smtClean="0">
                <a:latin typeface="Arial" charset="0"/>
                <a:cs typeface="Arial" charset="0"/>
              </a:rPr>
              <a:t>Food trade law matters</a:t>
            </a:r>
          </a:p>
          <a:p>
            <a:pPr lvl="1">
              <a:defRPr/>
            </a:pPr>
            <a:r>
              <a:rPr lang="en-US" dirty="0" smtClean="0">
                <a:latin typeface="Arial" charset="0"/>
                <a:cs typeface="Arial" charset="0"/>
                <a:hlinkClick r:id="rId3"/>
              </a:rPr>
              <a:t>www.liebermanpllc.com</a:t>
            </a:r>
            <a:r>
              <a:rPr lang="en-US" dirty="0" smtClean="0">
                <a:latin typeface="Arial" charset="0"/>
                <a:cs typeface="Arial" charset="0"/>
              </a:rPr>
              <a:t> </a:t>
            </a:r>
          </a:p>
        </p:txBody>
      </p:sp>
      <p:sp>
        <p:nvSpPr>
          <p:cNvPr id="2" name="Slide Number Placeholder 1"/>
          <p:cNvSpPr>
            <a:spLocks noGrp="1"/>
          </p:cNvSpPr>
          <p:nvPr>
            <p:ph type="sldNum" sz="quarter" idx="12"/>
          </p:nvPr>
        </p:nvSpPr>
        <p:spPr/>
        <p:txBody>
          <a:bodyPr/>
          <a:lstStyle/>
          <a:p>
            <a:fld id="{16E3C587-24CE-5D43-AFDE-E0C92EF2696C}" type="slidenum">
              <a:rPr lang="en-US" smtClean="0"/>
              <a:t>4</a:t>
            </a:fld>
            <a:endParaRPr lang="en-US" dirty="0"/>
          </a:p>
        </p:txBody>
      </p:sp>
    </p:spTree>
    <p:extLst>
      <p:ext uri="{BB962C8B-B14F-4D97-AF65-F5344CB8AC3E}">
        <p14:creationId xmlns:p14="http://schemas.microsoft.com/office/powerpoint/2010/main" val="4062052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Requirements</a:t>
            </a:r>
            <a:endParaRPr lang="en-US" dirty="0"/>
          </a:p>
        </p:txBody>
      </p:sp>
      <p:sp>
        <p:nvSpPr>
          <p:cNvPr id="3" name="Content Placeholder 2"/>
          <p:cNvSpPr>
            <a:spLocks noGrp="1"/>
          </p:cNvSpPr>
          <p:nvPr>
            <p:ph idx="1"/>
          </p:nvPr>
        </p:nvSpPr>
        <p:spPr/>
        <p:txBody>
          <a:bodyPr/>
          <a:lstStyle/>
          <a:p>
            <a:r>
              <a:rPr lang="en-US" dirty="0" smtClean="0"/>
              <a:t>Regulatory requirements in the U.S. are complex</a:t>
            </a:r>
          </a:p>
          <a:p>
            <a:r>
              <a:rPr lang="en-US" dirty="0" smtClean="0"/>
              <a:t>The Food Safety Modernization Act law has made importing food even more complication</a:t>
            </a:r>
          </a:p>
          <a:p>
            <a:r>
              <a:rPr lang="en-US" dirty="0" smtClean="0"/>
              <a:t>The U.S. Department of Agriculture and Food and Drug Administration both regulate food imports in the U.S.</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5</a:t>
            </a:fld>
            <a:endParaRPr lang="en-US" dirty="0"/>
          </a:p>
        </p:txBody>
      </p:sp>
    </p:spTree>
    <p:extLst>
      <p:ext uri="{BB962C8B-B14F-4D97-AF65-F5344CB8AC3E}">
        <p14:creationId xmlns:p14="http://schemas.microsoft.com/office/powerpoint/2010/main" val="997182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Importing Basics: What Agency Regulates My Food? </a:t>
            </a:r>
            <a:endParaRPr lang="en-US" dirty="0"/>
          </a:p>
        </p:txBody>
      </p:sp>
      <p:sp>
        <p:nvSpPr>
          <p:cNvPr id="3" name="Content Placeholder 2"/>
          <p:cNvSpPr>
            <a:spLocks noGrp="1"/>
          </p:cNvSpPr>
          <p:nvPr>
            <p:ph idx="1"/>
          </p:nvPr>
        </p:nvSpPr>
        <p:spPr/>
        <p:txBody>
          <a:bodyPr/>
          <a:lstStyle/>
          <a:p>
            <a:pPr lvl="0" defTabSz="914400" fontAlgn="base">
              <a:spcAft>
                <a:spcPct val="0"/>
              </a:spcAft>
              <a:buFont typeface="Arial" panose="020B0604020202020204" pitchFamily="34" charset="0"/>
              <a:buChar char="•"/>
            </a:pPr>
            <a:r>
              <a:rPr lang="en-US" altLang="en-US" dirty="0">
                <a:solidFill>
                  <a:prstClr val="black"/>
                </a:solidFill>
                <a:latin typeface="Arial" pitchFamily="34" charset="0"/>
                <a:cs typeface="Arial" pitchFamily="34" charset="0"/>
              </a:rPr>
              <a:t>USDA regulates:</a:t>
            </a:r>
          </a:p>
          <a:p>
            <a:pPr lvl="1" defTabSz="914400" fontAlgn="base">
              <a:spcAft>
                <a:spcPct val="0"/>
              </a:spcAft>
              <a:buFont typeface="Arial" panose="020B0604020202020204" pitchFamily="34" charset="0"/>
              <a:buChar char="–"/>
            </a:pPr>
            <a:r>
              <a:rPr lang="en-US" altLang="en-US" dirty="0">
                <a:solidFill>
                  <a:prstClr val="black"/>
                </a:solidFill>
                <a:latin typeface="Arial" pitchFamily="34" charset="0"/>
                <a:cs typeface="Arial" pitchFamily="34" charset="0"/>
              </a:rPr>
              <a:t>Meat products</a:t>
            </a:r>
          </a:p>
          <a:p>
            <a:pPr lvl="1" defTabSz="914400" fontAlgn="base">
              <a:spcAft>
                <a:spcPct val="0"/>
              </a:spcAft>
              <a:buFont typeface="Arial" panose="020B0604020202020204" pitchFamily="34" charset="0"/>
              <a:buChar char="–"/>
            </a:pPr>
            <a:r>
              <a:rPr lang="en-US" altLang="en-US" dirty="0">
                <a:solidFill>
                  <a:prstClr val="black"/>
                </a:solidFill>
                <a:latin typeface="Arial" pitchFamily="34" charset="0"/>
                <a:cs typeface="Arial" pitchFamily="34" charset="0"/>
              </a:rPr>
              <a:t>Poultry products</a:t>
            </a:r>
          </a:p>
          <a:p>
            <a:pPr lvl="1" defTabSz="914400" fontAlgn="base">
              <a:spcAft>
                <a:spcPct val="0"/>
              </a:spcAft>
              <a:buFont typeface="Arial" panose="020B0604020202020204" pitchFamily="34" charset="0"/>
              <a:buChar char="–"/>
            </a:pPr>
            <a:r>
              <a:rPr lang="en-US" altLang="en-US" dirty="0">
                <a:solidFill>
                  <a:prstClr val="black"/>
                </a:solidFill>
                <a:latin typeface="Arial" pitchFamily="34" charset="0"/>
                <a:cs typeface="Arial" pitchFamily="34" charset="0"/>
              </a:rPr>
              <a:t>Processed egg products (e.g. liquid </a:t>
            </a:r>
            <a:r>
              <a:rPr lang="en-US" altLang="en-US" dirty="0" smtClean="0">
                <a:solidFill>
                  <a:prstClr val="black"/>
                </a:solidFill>
                <a:latin typeface="Arial" pitchFamily="34" charset="0"/>
                <a:cs typeface="Arial" pitchFamily="34" charset="0"/>
              </a:rPr>
              <a:t>eggs)</a:t>
            </a:r>
          </a:p>
          <a:p>
            <a:pPr lvl="1" defTabSz="914400" fontAlgn="base">
              <a:spcAft>
                <a:spcPct val="0"/>
              </a:spcAft>
              <a:buFont typeface="Arial" panose="020B0604020202020204" pitchFamily="34" charset="0"/>
              <a:buChar char="–"/>
            </a:pPr>
            <a:r>
              <a:rPr lang="en-US" altLang="en-US" dirty="0" smtClean="0">
                <a:solidFill>
                  <a:prstClr val="black"/>
                </a:solidFill>
                <a:latin typeface="Arial" pitchFamily="34" charset="0"/>
                <a:cs typeface="Arial" pitchFamily="34" charset="0"/>
              </a:rPr>
              <a:t>USDA must approve foreign country’s food safety system as “equivalent” before exports to U.S. are permitted</a:t>
            </a:r>
            <a:endParaRPr lang="en-US" altLang="en-US" dirty="0">
              <a:solidFill>
                <a:prstClr val="black"/>
              </a:solidFill>
              <a:latin typeface="Arial" pitchFamily="34" charset="0"/>
              <a:cs typeface="Arial" pitchFamily="34" charset="0"/>
            </a:endParaRPr>
          </a:p>
          <a:p>
            <a:pPr lvl="0" defTabSz="914400" fontAlgn="base">
              <a:spcAft>
                <a:spcPct val="0"/>
              </a:spcAft>
              <a:buFont typeface="Arial" panose="020B0604020202020204" pitchFamily="34" charset="0"/>
              <a:buChar char="•"/>
            </a:pPr>
            <a:r>
              <a:rPr lang="en-US" altLang="en-US" dirty="0">
                <a:solidFill>
                  <a:prstClr val="black"/>
                </a:solidFill>
                <a:latin typeface="Arial" pitchFamily="34" charset="0"/>
                <a:cs typeface="Arial" pitchFamily="34" charset="0"/>
              </a:rPr>
              <a:t>FDA regulates all other foods</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6</a:t>
            </a:fld>
            <a:endParaRPr lang="en-US" dirty="0"/>
          </a:p>
        </p:txBody>
      </p:sp>
    </p:spTree>
    <p:extLst>
      <p:ext uri="{BB962C8B-B14F-4D97-AF65-F5344CB8AC3E}">
        <p14:creationId xmlns:p14="http://schemas.microsoft.com/office/powerpoint/2010/main" val="3098723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Importing Basics: FDA</a:t>
            </a:r>
            <a:endParaRPr lang="en-US" dirty="0"/>
          </a:p>
        </p:txBody>
      </p:sp>
      <p:sp>
        <p:nvSpPr>
          <p:cNvPr id="3" name="Content Placeholder 2"/>
          <p:cNvSpPr>
            <a:spLocks noGrp="1"/>
          </p:cNvSpPr>
          <p:nvPr>
            <p:ph idx="1"/>
          </p:nvPr>
        </p:nvSpPr>
        <p:spPr/>
        <p:txBody>
          <a:bodyPr>
            <a:normAutofit lnSpcReduction="10000"/>
          </a:bodyPr>
          <a:lstStyle/>
          <a:p>
            <a:r>
              <a:rPr lang="en-US" dirty="0" smtClean="0"/>
              <a:t>Any facility that processes, packs or holds human or animal food for consumption in the U.S. must be registered with FDA</a:t>
            </a:r>
          </a:p>
          <a:p>
            <a:pPr lvl="1"/>
            <a:r>
              <a:rPr lang="en-US" dirty="0" smtClean="0"/>
              <a:t>Known as “Food Facility Registration”</a:t>
            </a:r>
          </a:p>
          <a:p>
            <a:pPr lvl="1"/>
            <a:r>
              <a:rPr lang="en-US" dirty="0" smtClean="0"/>
              <a:t>All foreign facilities must have a U.S. agent who serves as a point of contact for FDA for the facility</a:t>
            </a:r>
          </a:p>
          <a:p>
            <a:pPr lvl="1"/>
            <a:r>
              <a:rPr lang="en-US" dirty="0" smtClean="0"/>
              <a:t>All facilities must reregister every even numbered year, and keep registration information up to date continuously</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7</a:t>
            </a:fld>
            <a:endParaRPr lang="en-US" dirty="0"/>
          </a:p>
        </p:txBody>
      </p:sp>
    </p:spTree>
    <p:extLst>
      <p:ext uri="{BB962C8B-B14F-4D97-AF65-F5344CB8AC3E}">
        <p14:creationId xmlns:p14="http://schemas.microsoft.com/office/powerpoint/2010/main" val="2751389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Importing Basics: FDA</a:t>
            </a:r>
            <a:endParaRPr lang="en-US" dirty="0"/>
          </a:p>
        </p:txBody>
      </p:sp>
      <p:sp>
        <p:nvSpPr>
          <p:cNvPr id="3" name="Content Placeholder 2"/>
          <p:cNvSpPr>
            <a:spLocks noGrp="1"/>
          </p:cNvSpPr>
          <p:nvPr>
            <p:ph idx="1"/>
          </p:nvPr>
        </p:nvSpPr>
        <p:spPr/>
        <p:txBody>
          <a:bodyPr/>
          <a:lstStyle/>
          <a:p>
            <a:r>
              <a:rPr lang="en-US" dirty="0" smtClean="0"/>
              <a:t>Food must be labeled to meet U.S. requirements</a:t>
            </a:r>
          </a:p>
          <a:p>
            <a:r>
              <a:rPr lang="en-US" dirty="0" smtClean="0"/>
              <a:t>Ingredients contained within the food must be generally recognized as safe or otherwise approved</a:t>
            </a:r>
          </a:p>
          <a:p>
            <a:r>
              <a:rPr lang="en-US" dirty="0" smtClean="0"/>
              <a:t>Prior notice must be filed with FDA before food arrives in the port</a:t>
            </a:r>
          </a:p>
          <a:p>
            <a:r>
              <a:rPr lang="en-US" dirty="0" smtClean="0"/>
              <a:t>But major new changes coming….</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8</a:t>
            </a:fld>
            <a:endParaRPr lang="en-US" dirty="0"/>
          </a:p>
        </p:txBody>
      </p:sp>
    </p:spTree>
    <p:extLst>
      <p:ext uri="{BB962C8B-B14F-4D97-AF65-F5344CB8AC3E}">
        <p14:creationId xmlns:p14="http://schemas.microsoft.com/office/powerpoint/2010/main" val="363271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Food Safety Modernization Act (FSMA)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Became law in 2011</a:t>
            </a:r>
          </a:p>
          <a:p>
            <a:r>
              <a:rPr lang="en-US" dirty="0" smtClean="0"/>
              <a:t>Most significant change to U.S. food law in more than 70 years</a:t>
            </a:r>
          </a:p>
          <a:p>
            <a:r>
              <a:rPr lang="en-US" dirty="0" smtClean="0"/>
              <a:t>Requires importers to verify that production practices in manufacturing plants and produce farming practices meet stringent new U.S. requirements</a:t>
            </a:r>
          </a:p>
          <a:p>
            <a:r>
              <a:rPr lang="en-US" dirty="0" smtClean="0"/>
              <a:t>Prohibits foreign companies from acting as the importer of foods (e.g. nonresident importer), instead an agent must be appointed if there is no buyer or consignee at the time of entry</a:t>
            </a:r>
            <a:endParaRPr lang="en-US" dirty="0"/>
          </a:p>
        </p:txBody>
      </p:sp>
      <p:sp>
        <p:nvSpPr>
          <p:cNvPr id="4" name="Slide Number Placeholder 3"/>
          <p:cNvSpPr>
            <a:spLocks noGrp="1"/>
          </p:cNvSpPr>
          <p:nvPr>
            <p:ph type="sldNum" sz="quarter" idx="12"/>
          </p:nvPr>
        </p:nvSpPr>
        <p:spPr/>
        <p:txBody>
          <a:bodyPr/>
          <a:lstStyle/>
          <a:p>
            <a:fld id="{EFD88146-9CDA-4767-8094-54A0043F0278}" type="slidenum">
              <a:rPr lang="en-US" smtClean="0"/>
              <a:t>9</a:t>
            </a:fld>
            <a:endParaRPr lang="en-US" dirty="0"/>
          </a:p>
        </p:txBody>
      </p:sp>
    </p:spTree>
    <p:extLst>
      <p:ext uri="{BB962C8B-B14F-4D97-AF65-F5344CB8AC3E}">
        <p14:creationId xmlns:p14="http://schemas.microsoft.com/office/powerpoint/2010/main" val="1859629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Lieberman PLLC De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FI Template" id="{29CAE55C-A96E-4EE2-A620-F9670CAE36F9}" vid="{421AD9F7-BFC3-4E1E-B43A-869D52FF4058}"/>
    </a:ext>
  </a:extLst>
</a:theme>
</file>

<file path=ppt/theme/theme2.xml><?xml version="1.0" encoding="utf-8"?>
<a:theme xmlns:a="http://schemas.openxmlformats.org/drawingml/2006/main" name="USF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USFI" id="{B4DFE169-F8E5-4367-A1B0-B32D35F42B92}" vid="{67E8FDD8-9887-4462-B438-9872B547FE3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7AC4A1B8937845BDD9647D8FCC21F3" ma:contentTypeVersion="1" ma:contentTypeDescription="Create a new document." ma:contentTypeScope="" ma:versionID="754f2608a87c3216bfa4419422eb00bf">
  <xsd:schema xmlns:xsd="http://www.w3.org/2001/XMLSchema" xmlns:xs="http://www.w3.org/2001/XMLSchema" xmlns:p="http://schemas.microsoft.com/office/2006/metadata/properties" xmlns:ns3="0713c5a5-374f-4b27-83cb-e9d6afdef900" targetNamespace="http://schemas.microsoft.com/office/2006/metadata/properties" ma:root="true" ma:fieldsID="9516076c5b5b45458b6b006a6f65bc63" ns3:_="">
    <xsd:import namespace="0713c5a5-374f-4b27-83cb-e9d6afdef900"/>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13c5a5-374f-4b27-83cb-e9d6afdef90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4C9206-2BD9-4EDC-97A5-EDAFD06206D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713c5a5-374f-4b27-83cb-e9d6afdef900"/>
    <ds:schemaRef ds:uri="http://www.w3.org/XML/1998/namespace"/>
    <ds:schemaRef ds:uri="http://purl.org/dc/dcmitype/"/>
  </ds:schemaRefs>
</ds:datastoreItem>
</file>

<file path=customXml/itemProps2.xml><?xml version="1.0" encoding="utf-8"?>
<ds:datastoreItem xmlns:ds="http://schemas.openxmlformats.org/officeDocument/2006/customXml" ds:itemID="{CF94BA02-DE2B-4B50-8B83-9566A8729AFE}">
  <ds:schemaRefs>
    <ds:schemaRef ds:uri="http://schemas.microsoft.com/sharepoint/v3/contenttype/forms"/>
  </ds:schemaRefs>
</ds:datastoreItem>
</file>

<file path=customXml/itemProps3.xml><?xml version="1.0" encoding="utf-8"?>
<ds:datastoreItem xmlns:ds="http://schemas.openxmlformats.org/officeDocument/2006/customXml" ds:itemID="{2AE523C4-D5D7-4871-B482-EED3D604AB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13c5a5-374f-4b27-83cb-e9d6afdef9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USFI Template</Template>
  <TotalTime>186</TotalTime>
  <Words>1031</Words>
  <Application>Microsoft Office PowerPoint</Application>
  <PresentationFormat>On-screen Show (4:3)</PresentationFormat>
  <Paragraphs>182</Paragraphs>
  <Slides>27</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Telegrafico</vt:lpstr>
      <vt:lpstr>Lieberman PLLC Deck</vt:lpstr>
      <vt:lpstr>USFI</vt:lpstr>
      <vt:lpstr>Exporting Food to the United States: What You Need to Know</vt:lpstr>
      <vt:lpstr>Overview</vt:lpstr>
      <vt:lpstr>About Us</vt:lpstr>
      <vt:lpstr>About Us</vt:lpstr>
      <vt:lpstr>Regulatory Requirements</vt:lpstr>
      <vt:lpstr>Importing Basics: What Agency Regulates My Food? </vt:lpstr>
      <vt:lpstr>Importing Basics: FDA</vt:lpstr>
      <vt:lpstr>Importing Basics: FDA</vt:lpstr>
      <vt:lpstr>Food Safety Modernization Act (FSMA)</vt:lpstr>
      <vt:lpstr>New Regulations Food Exporters to U.S Must Know</vt:lpstr>
      <vt:lpstr>Preventive Controls for Human Food Summary</vt:lpstr>
      <vt:lpstr>Preventive Controls for Human Food Summary (contd)</vt:lpstr>
      <vt:lpstr>Preventive Controls for Human Food Summary (contd)</vt:lpstr>
      <vt:lpstr>FSVP Regulation Summary</vt:lpstr>
      <vt:lpstr>FSVP Regulation Summary (contd)</vt:lpstr>
      <vt:lpstr>FSVP Regulation Summary (contd)</vt:lpstr>
      <vt:lpstr>Produce Safety Rule Summary</vt:lpstr>
      <vt:lpstr>Produce Safety Rule Summary (contd)</vt:lpstr>
      <vt:lpstr>U.S. Retail Landscape</vt:lpstr>
      <vt:lpstr>U.S. Retail Landscape (contd)</vt:lpstr>
      <vt:lpstr>Foodservice Landscape (Restaurant suppliers)</vt:lpstr>
      <vt:lpstr>Challenges with Importing</vt:lpstr>
      <vt:lpstr>Challenges with Importing</vt:lpstr>
      <vt:lpstr>Opportunities for Imports</vt:lpstr>
      <vt:lpstr>Trade Show Opportunities in U.S.</vt:lpstr>
      <vt:lpstr>Further Considerations</vt:lpstr>
      <vt:lpstr>Questions?</vt:lpstr>
    </vt:vector>
  </TitlesOfParts>
  <Company>FMI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Exporting Food to the United States: What You Need to Know</dc:title>
  <dc:creator>Erik Lieberman</dc:creator>
  <cp:lastModifiedBy>Erik Lieberman</cp:lastModifiedBy>
  <cp:revision>22</cp:revision>
  <dcterms:created xsi:type="dcterms:W3CDTF">2014-12-07T08:37:04Z</dcterms:created>
  <dcterms:modified xsi:type="dcterms:W3CDTF">2014-12-09T06:53:59Z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0x010100E27AC4A1B8937845BDD9647D8FCC21F3</vt:lpwstr>
  </property>
  <property fmtid="{D5CDD505-2E9C-101B-9397-08002B2CF9AE}" pid="3" name="IsMyDocuments">
    <vt:bool>true</vt:bool>
  </property>
</Properties>
</file>